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1" r:id="rId3"/>
    <p:sldId id="258" r:id="rId4"/>
    <p:sldId id="257" r:id="rId5"/>
    <p:sldId id="259" r:id="rId6"/>
    <p:sldId id="260" r:id="rId7"/>
    <p:sldId id="262" r:id="rId8"/>
    <p:sldId id="268" r:id="rId9"/>
    <p:sldId id="269" r:id="rId10"/>
    <p:sldId id="263" r:id="rId11"/>
    <p:sldId id="270" r:id="rId12"/>
    <p:sldId id="264" r:id="rId13"/>
    <p:sldId id="271" r:id="rId14"/>
    <p:sldId id="265" r:id="rId15"/>
    <p:sldId id="266" r:id="rId16"/>
    <p:sldId id="272" r:id="rId17"/>
    <p:sldId id="273" r:id="rId18"/>
    <p:sldId id="274" r:id="rId19"/>
    <p:sldId id="267" r:id="rId20"/>
    <p:sldId id="275"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11" autoAdjust="0"/>
    <p:restoredTop sz="94660"/>
  </p:normalViewPr>
  <p:slideViewPr>
    <p:cSldViewPr snapToGrid="0">
      <p:cViewPr varScale="1">
        <p:scale>
          <a:sx n="109" d="100"/>
          <a:sy n="109" d="100"/>
        </p:scale>
        <p:origin x="216" y="26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iagrams/_rels/data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A527CC-6797-47EC-8F72-B4D74DA37BD5}"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97EA4629-4D9A-46D0-9F54-F31B2FB6C0D7}">
      <dgm:prSet/>
      <dgm:spPr/>
      <dgm:t>
        <a:bodyPr/>
        <a:lstStyle/>
        <a:p>
          <a:pPr>
            <a:defRPr b="1"/>
          </a:pPr>
          <a:r>
            <a:rPr lang="en-US"/>
            <a:t>DBT Cloud does not have Datadog log integration</a:t>
          </a:r>
        </a:p>
      </dgm:t>
    </dgm:pt>
    <dgm:pt modelId="{2419B9C0-832A-4EEA-9357-4EDB59793A0F}" type="parTrans" cxnId="{0451C04E-E708-4378-ACFA-F4EEC0FB7876}">
      <dgm:prSet/>
      <dgm:spPr/>
      <dgm:t>
        <a:bodyPr/>
        <a:lstStyle/>
        <a:p>
          <a:endParaRPr lang="en-US"/>
        </a:p>
      </dgm:t>
    </dgm:pt>
    <dgm:pt modelId="{2C85ECC7-680C-4180-846D-4A84D30E1530}" type="sibTrans" cxnId="{0451C04E-E708-4378-ACFA-F4EEC0FB7876}">
      <dgm:prSet/>
      <dgm:spPr/>
      <dgm:t>
        <a:bodyPr/>
        <a:lstStyle/>
        <a:p>
          <a:endParaRPr lang="en-US"/>
        </a:p>
      </dgm:t>
    </dgm:pt>
    <dgm:pt modelId="{796EE1DF-8E76-4C8D-8927-F5CC5DF5F5DE}">
      <dgm:prSet/>
      <dgm:spPr/>
      <dgm:t>
        <a:bodyPr/>
        <a:lstStyle/>
        <a:p>
          <a:r>
            <a:rPr lang="en-US"/>
            <a:t>Logging exists within their cloud ecosystem</a:t>
          </a:r>
        </a:p>
      </dgm:t>
    </dgm:pt>
    <dgm:pt modelId="{3E5735A7-A4F1-4DA3-A650-BBD1DBDA683C}" type="parTrans" cxnId="{61893FB0-01B7-42AA-8B94-F2C39B6DE254}">
      <dgm:prSet/>
      <dgm:spPr/>
      <dgm:t>
        <a:bodyPr/>
        <a:lstStyle/>
        <a:p>
          <a:endParaRPr lang="en-US"/>
        </a:p>
      </dgm:t>
    </dgm:pt>
    <dgm:pt modelId="{7F2C183F-52DD-4685-BEDF-E46167EC9F52}" type="sibTrans" cxnId="{61893FB0-01B7-42AA-8B94-F2C39B6DE254}">
      <dgm:prSet/>
      <dgm:spPr/>
      <dgm:t>
        <a:bodyPr/>
        <a:lstStyle/>
        <a:p>
          <a:endParaRPr lang="en-US"/>
        </a:p>
      </dgm:t>
    </dgm:pt>
    <dgm:pt modelId="{609D6ED6-2015-4CE6-9588-3D6E62C7F136}">
      <dgm:prSet/>
      <dgm:spPr/>
      <dgm:t>
        <a:bodyPr/>
        <a:lstStyle/>
        <a:p>
          <a:r>
            <a:rPr lang="en-US"/>
            <a:t>No webhook capability (at the time of engineering this solution)</a:t>
          </a:r>
        </a:p>
      </dgm:t>
    </dgm:pt>
    <dgm:pt modelId="{A3574C1A-BAA5-4D4E-8FE8-95E06667AC80}" type="parTrans" cxnId="{C7576FA2-37B9-409A-A383-1DC576007B99}">
      <dgm:prSet/>
      <dgm:spPr/>
      <dgm:t>
        <a:bodyPr/>
        <a:lstStyle/>
        <a:p>
          <a:endParaRPr lang="en-US"/>
        </a:p>
      </dgm:t>
    </dgm:pt>
    <dgm:pt modelId="{DF291B87-92D5-4394-86DF-3683D36B7628}" type="sibTrans" cxnId="{C7576FA2-37B9-409A-A383-1DC576007B99}">
      <dgm:prSet/>
      <dgm:spPr/>
      <dgm:t>
        <a:bodyPr/>
        <a:lstStyle/>
        <a:p>
          <a:endParaRPr lang="en-US"/>
        </a:p>
      </dgm:t>
    </dgm:pt>
    <dgm:pt modelId="{86E0A714-6563-49DB-AF42-257E303210B7}">
      <dgm:prSet/>
      <dgm:spPr/>
      <dgm:t>
        <a:bodyPr/>
        <a:lstStyle/>
        <a:p>
          <a:r>
            <a:rPr lang="en-US"/>
            <a:t>Has enough API capability to extract logs</a:t>
          </a:r>
        </a:p>
      </dgm:t>
    </dgm:pt>
    <dgm:pt modelId="{16625CC1-F87B-49C9-A090-16B4661D64DE}" type="parTrans" cxnId="{0E6E4C43-1F10-47F5-8676-F0D2F799F348}">
      <dgm:prSet/>
      <dgm:spPr/>
      <dgm:t>
        <a:bodyPr/>
        <a:lstStyle/>
        <a:p>
          <a:endParaRPr lang="en-US"/>
        </a:p>
      </dgm:t>
    </dgm:pt>
    <dgm:pt modelId="{E9C3CEFB-8101-4FE2-AFA9-6A4B0193B6FC}" type="sibTrans" cxnId="{0E6E4C43-1F10-47F5-8676-F0D2F799F348}">
      <dgm:prSet/>
      <dgm:spPr/>
      <dgm:t>
        <a:bodyPr/>
        <a:lstStyle/>
        <a:p>
          <a:endParaRPr lang="en-US"/>
        </a:p>
      </dgm:t>
    </dgm:pt>
    <dgm:pt modelId="{9BB7DF64-56C4-4F23-896C-0D42EC8064AD}">
      <dgm:prSet/>
      <dgm:spPr/>
      <dgm:t>
        <a:bodyPr/>
        <a:lstStyle/>
        <a:p>
          <a:pPr>
            <a:defRPr b="1"/>
          </a:pPr>
          <a:r>
            <a:rPr lang="en-US"/>
            <a:t>DBT Cloud runs on branch commit, and scheduled jobs. </a:t>
          </a:r>
        </a:p>
      </dgm:t>
    </dgm:pt>
    <dgm:pt modelId="{1F008777-A47A-493D-AA0D-ABBE6A817B3E}" type="parTrans" cxnId="{DD6E988F-C1A7-4B49-AD15-D6A76419ED13}">
      <dgm:prSet/>
      <dgm:spPr/>
      <dgm:t>
        <a:bodyPr/>
        <a:lstStyle/>
        <a:p>
          <a:endParaRPr lang="en-US"/>
        </a:p>
      </dgm:t>
    </dgm:pt>
    <dgm:pt modelId="{A1BBD491-5E10-439E-90FD-E1CCB81BD8C6}" type="sibTrans" cxnId="{DD6E988F-C1A7-4B49-AD15-D6A76419ED13}">
      <dgm:prSet/>
      <dgm:spPr/>
      <dgm:t>
        <a:bodyPr/>
        <a:lstStyle/>
        <a:p>
          <a:endParaRPr lang="en-US"/>
        </a:p>
      </dgm:t>
    </dgm:pt>
    <dgm:pt modelId="{09DE59FE-AA63-4CC5-8B7D-F64D0B0F8160}">
      <dgm:prSet/>
      <dgm:spPr/>
      <dgm:t>
        <a:bodyPr/>
        <a:lstStyle/>
        <a:p>
          <a:pPr>
            <a:defRPr b="1"/>
          </a:pPr>
          <a:r>
            <a:rPr lang="en-US"/>
            <a:t>Email notification only notifies user’s email addresses of failure. </a:t>
          </a:r>
        </a:p>
      </dgm:t>
    </dgm:pt>
    <dgm:pt modelId="{4CE8A520-03DD-48C8-AA7C-362AB62D8B17}" type="parTrans" cxnId="{DCF63B40-115D-403B-82AF-CA15EE1D3983}">
      <dgm:prSet/>
      <dgm:spPr/>
      <dgm:t>
        <a:bodyPr/>
        <a:lstStyle/>
        <a:p>
          <a:endParaRPr lang="en-US"/>
        </a:p>
      </dgm:t>
    </dgm:pt>
    <dgm:pt modelId="{30C00B6C-C3D9-4C50-B2AD-5A34DA850832}" type="sibTrans" cxnId="{DCF63B40-115D-403B-82AF-CA15EE1D3983}">
      <dgm:prSet/>
      <dgm:spPr/>
      <dgm:t>
        <a:bodyPr/>
        <a:lstStyle/>
        <a:p>
          <a:endParaRPr lang="en-US"/>
        </a:p>
      </dgm:t>
    </dgm:pt>
    <dgm:pt modelId="{EAFB2FDA-477B-4879-A13F-708E5144180C}">
      <dgm:prSet/>
      <dgm:spPr/>
      <dgm:t>
        <a:bodyPr/>
        <a:lstStyle/>
        <a:p>
          <a:r>
            <a:rPr lang="en-US"/>
            <a:t>How do we notify an entire team?</a:t>
          </a:r>
        </a:p>
      </dgm:t>
    </dgm:pt>
    <dgm:pt modelId="{7CEFA388-521C-42D4-B647-79B487A6D73F}" type="parTrans" cxnId="{BEF9A3D3-1269-4270-8135-9FCEA6AB803A}">
      <dgm:prSet/>
      <dgm:spPr/>
      <dgm:t>
        <a:bodyPr/>
        <a:lstStyle/>
        <a:p>
          <a:endParaRPr lang="en-US"/>
        </a:p>
      </dgm:t>
    </dgm:pt>
    <dgm:pt modelId="{9E38E90F-8758-46B6-9FD0-0DFA5B784EAF}" type="sibTrans" cxnId="{BEF9A3D3-1269-4270-8135-9FCEA6AB803A}">
      <dgm:prSet/>
      <dgm:spPr/>
      <dgm:t>
        <a:bodyPr/>
        <a:lstStyle/>
        <a:p>
          <a:endParaRPr lang="en-US"/>
        </a:p>
      </dgm:t>
    </dgm:pt>
    <dgm:pt modelId="{793C453D-1023-43BF-BD6D-278CA6B844F1}">
      <dgm:prSet/>
      <dgm:spPr/>
      <dgm:t>
        <a:bodyPr/>
        <a:lstStyle/>
        <a:p>
          <a:r>
            <a:rPr lang="en-US"/>
            <a:t>No one can watch email 24/7</a:t>
          </a:r>
        </a:p>
      </dgm:t>
    </dgm:pt>
    <dgm:pt modelId="{007738C7-9F79-43EA-80B8-B2149C63CD70}" type="parTrans" cxnId="{7C99AFDD-DE39-4CB3-B8D1-87938312B968}">
      <dgm:prSet/>
      <dgm:spPr/>
      <dgm:t>
        <a:bodyPr/>
        <a:lstStyle/>
        <a:p>
          <a:endParaRPr lang="en-US"/>
        </a:p>
      </dgm:t>
    </dgm:pt>
    <dgm:pt modelId="{AF1156A2-65B3-4E97-AD20-005ADE455F4E}" type="sibTrans" cxnId="{7C99AFDD-DE39-4CB3-B8D1-87938312B968}">
      <dgm:prSet/>
      <dgm:spPr/>
      <dgm:t>
        <a:bodyPr/>
        <a:lstStyle/>
        <a:p>
          <a:endParaRPr lang="en-US"/>
        </a:p>
      </dgm:t>
    </dgm:pt>
    <dgm:pt modelId="{D84366B2-60DD-4C20-9309-8FBBE6A05545}">
      <dgm:prSet/>
      <dgm:spPr/>
      <dgm:t>
        <a:bodyPr/>
        <a:lstStyle/>
        <a:p>
          <a:pPr>
            <a:defRPr b="1"/>
          </a:pPr>
          <a:r>
            <a:rPr lang="en-US"/>
            <a:t>Slack integration only notifies a channel of failure. </a:t>
          </a:r>
        </a:p>
      </dgm:t>
    </dgm:pt>
    <dgm:pt modelId="{EE0B2C60-EBAC-4655-A60C-613763AD72A0}" type="parTrans" cxnId="{2EC3885D-E505-442D-84FD-CA46BDEDE66E}">
      <dgm:prSet/>
      <dgm:spPr/>
      <dgm:t>
        <a:bodyPr/>
        <a:lstStyle/>
        <a:p>
          <a:endParaRPr lang="en-US"/>
        </a:p>
      </dgm:t>
    </dgm:pt>
    <dgm:pt modelId="{5DC259C6-E935-4C9E-AA0F-98A58BF763C8}" type="sibTrans" cxnId="{2EC3885D-E505-442D-84FD-CA46BDEDE66E}">
      <dgm:prSet/>
      <dgm:spPr/>
      <dgm:t>
        <a:bodyPr/>
        <a:lstStyle/>
        <a:p>
          <a:endParaRPr lang="en-US"/>
        </a:p>
      </dgm:t>
    </dgm:pt>
    <dgm:pt modelId="{AA3BBAAB-F356-40EB-9D54-15BDD5A26FA6}">
      <dgm:prSet/>
      <dgm:spPr/>
      <dgm:t>
        <a:bodyPr/>
        <a:lstStyle/>
        <a:p>
          <a:r>
            <a:rPr lang="en-US"/>
            <a:t>No one can watch Slack 24/7</a:t>
          </a:r>
        </a:p>
      </dgm:t>
    </dgm:pt>
    <dgm:pt modelId="{3929095A-488A-41BD-80B5-D74D715C97D7}" type="parTrans" cxnId="{0A08112A-2DD0-4CA8-B5C5-53E0B68F1B1A}">
      <dgm:prSet/>
      <dgm:spPr/>
      <dgm:t>
        <a:bodyPr/>
        <a:lstStyle/>
        <a:p>
          <a:endParaRPr lang="en-US"/>
        </a:p>
      </dgm:t>
    </dgm:pt>
    <dgm:pt modelId="{6FA5110C-24B8-4B50-8807-E7C92F406425}" type="sibTrans" cxnId="{0A08112A-2DD0-4CA8-B5C5-53E0B68F1B1A}">
      <dgm:prSet/>
      <dgm:spPr/>
      <dgm:t>
        <a:bodyPr/>
        <a:lstStyle/>
        <a:p>
          <a:endParaRPr lang="en-US"/>
        </a:p>
      </dgm:t>
    </dgm:pt>
    <dgm:pt modelId="{85106BC3-E1CF-4A71-9FB9-BC5027A2222A}">
      <dgm:prSet/>
      <dgm:spPr/>
      <dgm:t>
        <a:bodyPr/>
        <a:lstStyle/>
        <a:p>
          <a:pPr>
            <a:defRPr b="1"/>
          </a:pPr>
          <a:r>
            <a:rPr lang="en-US"/>
            <a:t>PagerDuty notifications are required for:</a:t>
          </a:r>
        </a:p>
      </dgm:t>
    </dgm:pt>
    <dgm:pt modelId="{A62E84B4-62F6-4F98-8168-A24BBBAD337D}" type="parTrans" cxnId="{5D465CAC-256E-4FF2-8B9B-E594369A5CCA}">
      <dgm:prSet/>
      <dgm:spPr/>
      <dgm:t>
        <a:bodyPr/>
        <a:lstStyle/>
        <a:p>
          <a:endParaRPr lang="en-US"/>
        </a:p>
      </dgm:t>
    </dgm:pt>
    <dgm:pt modelId="{5CAEC71B-54B7-4AEC-892E-253E92DD6A23}" type="sibTrans" cxnId="{5D465CAC-256E-4FF2-8B9B-E594369A5CCA}">
      <dgm:prSet/>
      <dgm:spPr/>
      <dgm:t>
        <a:bodyPr/>
        <a:lstStyle/>
        <a:p>
          <a:endParaRPr lang="en-US"/>
        </a:p>
      </dgm:t>
    </dgm:pt>
    <dgm:pt modelId="{1E8F6E06-C301-4AAA-B4A3-1BC373986596}">
      <dgm:prSet/>
      <dgm:spPr/>
      <dgm:t>
        <a:bodyPr/>
        <a:lstStyle/>
        <a:p>
          <a:r>
            <a:rPr lang="en-US"/>
            <a:t>Degradation of service</a:t>
          </a:r>
        </a:p>
      </dgm:t>
    </dgm:pt>
    <dgm:pt modelId="{A3BA455D-F829-499E-8B44-2F344E64F7DB}" type="parTrans" cxnId="{131B8F3A-36CB-45B8-905C-8D469D843C69}">
      <dgm:prSet/>
      <dgm:spPr/>
      <dgm:t>
        <a:bodyPr/>
        <a:lstStyle/>
        <a:p>
          <a:endParaRPr lang="en-US"/>
        </a:p>
      </dgm:t>
    </dgm:pt>
    <dgm:pt modelId="{2C9DD186-BC1C-4B7F-A0FC-72F6B003E5A0}" type="sibTrans" cxnId="{131B8F3A-36CB-45B8-905C-8D469D843C69}">
      <dgm:prSet/>
      <dgm:spPr/>
      <dgm:t>
        <a:bodyPr/>
        <a:lstStyle/>
        <a:p>
          <a:endParaRPr lang="en-US"/>
        </a:p>
      </dgm:t>
    </dgm:pt>
    <dgm:pt modelId="{87383E9E-73AB-45EB-BE5B-4794EE77709F}">
      <dgm:prSet/>
      <dgm:spPr/>
      <dgm:t>
        <a:bodyPr/>
        <a:lstStyle/>
        <a:p>
          <a:r>
            <a:rPr lang="en-US"/>
            <a:t>Failures</a:t>
          </a:r>
        </a:p>
      </dgm:t>
    </dgm:pt>
    <dgm:pt modelId="{3C005DE0-E9E7-4538-AEAC-78CE735AECA5}" type="parTrans" cxnId="{0CE8F15F-F033-490E-8D0A-89D91B7F208C}">
      <dgm:prSet/>
      <dgm:spPr/>
      <dgm:t>
        <a:bodyPr/>
        <a:lstStyle/>
        <a:p>
          <a:endParaRPr lang="en-US"/>
        </a:p>
      </dgm:t>
    </dgm:pt>
    <dgm:pt modelId="{61E6D300-7061-4024-8FF4-B9F348FCA028}" type="sibTrans" cxnId="{0CE8F15F-F033-490E-8D0A-89D91B7F208C}">
      <dgm:prSet/>
      <dgm:spPr/>
      <dgm:t>
        <a:bodyPr/>
        <a:lstStyle/>
        <a:p>
          <a:endParaRPr lang="en-US"/>
        </a:p>
      </dgm:t>
    </dgm:pt>
    <dgm:pt modelId="{0BABBACE-0AFA-419D-A5CC-51C28A878A6B}">
      <dgm:prSet/>
      <dgm:spPr/>
      <dgm:t>
        <a:bodyPr/>
        <a:lstStyle/>
        <a:p>
          <a:r>
            <a:rPr lang="en-US"/>
            <a:t>Long-running jobs</a:t>
          </a:r>
        </a:p>
      </dgm:t>
    </dgm:pt>
    <dgm:pt modelId="{4F08CF6F-A77B-4112-8F77-3F28D7D96167}" type="parTrans" cxnId="{9BF9146A-4A8A-4AD8-AE23-B03C3034DBD6}">
      <dgm:prSet/>
      <dgm:spPr/>
      <dgm:t>
        <a:bodyPr/>
        <a:lstStyle/>
        <a:p>
          <a:endParaRPr lang="en-US"/>
        </a:p>
      </dgm:t>
    </dgm:pt>
    <dgm:pt modelId="{14E12BB8-A0C8-4313-B6E9-208E73994F26}" type="sibTrans" cxnId="{9BF9146A-4A8A-4AD8-AE23-B03C3034DBD6}">
      <dgm:prSet/>
      <dgm:spPr/>
      <dgm:t>
        <a:bodyPr/>
        <a:lstStyle/>
        <a:p>
          <a:endParaRPr lang="en-US"/>
        </a:p>
      </dgm:t>
    </dgm:pt>
    <dgm:pt modelId="{BF28A6BB-3DCA-4FD7-B358-B02FE8CEAD33}" type="pres">
      <dgm:prSet presAssocID="{05A527CC-6797-47EC-8F72-B4D74DA37BD5}" presName="root" presStyleCnt="0">
        <dgm:presLayoutVars>
          <dgm:dir/>
          <dgm:resizeHandles val="exact"/>
        </dgm:presLayoutVars>
      </dgm:prSet>
      <dgm:spPr/>
    </dgm:pt>
    <dgm:pt modelId="{30912A8F-60D7-4D50-81F9-15022BA72381}" type="pres">
      <dgm:prSet presAssocID="{97EA4629-4D9A-46D0-9F54-F31B2FB6C0D7}" presName="compNode" presStyleCnt="0"/>
      <dgm:spPr/>
    </dgm:pt>
    <dgm:pt modelId="{7E57B750-BC10-4B80-A41D-F3C6A01F2F3F}" type="pres">
      <dgm:prSet presAssocID="{97EA4629-4D9A-46D0-9F54-F31B2FB6C0D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901E8E8D-CDC0-4D0D-BB7E-3DF717A0F86D}" type="pres">
      <dgm:prSet presAssocID="{97EA4629-4D9A-46D0-9F54-F31B2FB6C0D7}" presName="iconSpace" presStyleCnt="0"/>
      <dgm:spPr/>
    </dgm:pt>
    <dgm:pt modelId="{59A29F93-1E9D-4514-A118-40291ED38D34}" type="pres">
      <dgm:prSet presAssocID="{97EA4629-4D9A-46D0-9F54-F31B2FB6C0D7}" presName="parTx" presStyleLbl="revTx" presStyleIdx="0" presStyleCnt="10">
        <dgm:presLayoutVars>
          <dgm:chMax val="0"/>
          <dgm:chPref val="0"/>
        </dgm:presLayoutVars>
      </dgm:prSet>
      <dgm:spPr/>
    </dgm:pt>
    <dgm:pt modelId="{E43E2F07-353D-49E9-B0E3-06A3690A3D55}" type="pres">
      <dgm:prSet presAssocID="{97EA4629-4D9A-46D0-9F54-F31B2FB6C0D7}" presName="txSpace" presStyleCnt="0"/>
      <dgm:spPr/>
    </dgm:pt>
    <dgm:pt modelId="{0E45E042-3541-456C-AABD-172810758A9B}" type="pres">
      <dgm:prSet presAssocID="{97EA4629-4D9A-46D0-9F54-F31B2FB6C0D7}" presName="desTx" presStyleLbl="revTx" presStyleIdx="1" presStyleCnt="10">
        <dgm:presLayoutVars/>
      </dgm:prSet>
      <dgm:spPr/>
    </dgm:pt>
    <dgm:pt modelId="{BBFFF53F-D4B9-4D3E-B5D0-B7A38436ED34}" type="pres">
      <dgm:prSet presAssocID="{2C85ECC7-680C-4180-846D-4A84D30E1530}" presName="sibTrans" presStyleCnt="0"/>
      <dgm:spPr/>
    </dgm:pt>
    <dgm:pt modelId="{A120A819-D363-4414-821B-E393B0CBDFE2}" type="pres">
      <dgm:prSet presAssocID="{9BB7DF64-56C4-4F23-896C-0D42EC8064AD}" presName="compNode" presStyleCnt="0"/>
      <dgm:spPr/>
    </dgm:pt>
    <dgm:pt modelId="{D63781C1-18E9-42C2-9A79-141F2031EB72}" type="pres">
      <dgm:prSet presAssocID="{9BB7DF64-56C4-4F23-896C-0D42EC8064A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BB067070-AE23-4FD4-8611-20A38D3713C0}" type="pres">
      <dgm:prSet presAssocID="{9BB7DF64-56C4-4F23-896C-0D42EC8064AD}" presName="iconSpace" presStyleCnt="0"/>
      <dgm:spPr/>
    </dgm:pt>
    <dgm:pt modelId="{1183354A-3B44-4529-8D2E-DC018E5F620F}" type="pres">
      <dgm:prSet presAssocID="{9BB7DF64-56C4-4F23-896C-0D42EC8064AD}" presName="parTx" presStyleLbl="revTx" presStyleIdx="2" presStyleCnt="10">
        <dgm:presLayoutVars>
          <dgm:chMax val="0"/>
          <dgm:chPref val="0"/>
        </dgm:presLayoutVars>
      </dgm:prSet>
      <dgm:spPr/>
    </dgm:pt>
    <dgm:pt modelId="{1892EE75-1FB8-4100-927B-2B7B1ACE569F}" type="pres">
      <dgm:prSet presAssocID="{9BB7DF64-56C4-4F23-896C-0D42EC8064AD}" presName="txSpace" presStyleCnt="0"/>
      <dgm:spPr/>
    </dgm:pt>
    <dgm:pt modelId="{86A5387A-836A-45E0-BC55-F4A126CD773B}" type="pres">
      <dgm:prSet presAssocID="{9BB7DF64-56C4-4F23-896C-0D42EC8064AD}" presName="desTx" presStyleLbl="revTx" presStyleIdx="3" presStyleCnt="10">
        <dgm:presLayoutVars/>
      </dgm:prSet>
      <dgm:spPr/>
    </dgm:pt>
    <dgm:pt modelId="{7D09A228-CEF1-40F6-95B6-2658EB0E0A94}" type="pres">
      <dgm:prSet presAssocID="{A1BBD491-5E10-439E-90FD-E1CCB81BD8C6}" presName="sibTrans" presStyleCnt="0"/>
      <dgm:spPr/>
    </dgm:pt>
    <dgm:pt modelId="{2461AA58-0EB3-4E36-B7DA-1A75C2662B79}" type="pres">
      <dgm:prSet presAssocID="{09DE59FE-AA63-4CC5-8B7D-F64D0B0F8160}" presName="compNode" presStyleCnt="0"/>
      <dgm:spPr/>
    </dgm:pt>
    <dgm:pt modelId="{785EF7EF-1B0A-40A1-A47F-3E634A1E78C1}" type="pres">
      <dgm:prSet presAssocID="{09DE59FE-AA63-4CC5-8B7D-F64D0B0F816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mail"/>
        </a:ext>
      </dgm:extLst>
    </dgm:pt>
    <dgm:pt modelId="{885DAF9A-E8E1-4098-A7D8-A6B0181D9A2B}" type="pres">
      <dgm:prSet presAssocID="{09DE59FE-AA63-4CC5-8B7D-F64D0B0F8160}" presName="iconSpace" presStyleCnt="0"/>
      <dgm:spPr/>
    </dgm:pt>
    <dgm:pt modelId="{ED7A905E-D248-435F-A739-16C28F7DAC25}" type="pres">
      <dgm:prSet presAssocID="{09DE59FE-AA63-4CC5-8B7D-F64D0B0F8160}" presName="parTx" presStyleLbl="revTx" presStyleIdx="4" presStyleCnt="10">
        <dgm:presLayoutVars>
          <dgm:chMax val="0"/>
          <dgm:chPref val="0"/>
        </dgm:presLayoutVars>
      </dgm:prSet>
      <dgm:spPr/>
    </dgm:pt>
    <dgm:pt modelId="{83294D3D-FA21-4BD6-81AD-73B349CFDDC4}" type="pres">
      <dgm:prSet presAssocID="{09DE59FE-AA63-4CC5-8B7D-F64D0B0F8160}" presName="txSpace" presStyleCnt="0"/>
      <dgm:spPr/>
    </dgm:pt>
    <dgm:pt modelId="{D1E63256-D95F-4104-A324-3B63E11A2DC8}" type="pres">
      <dgm:prSet presAssocID="{09DE59FE-AA63-4CC5-8B7D-F64D0B0F8160}" presName="desTx" presStyleLbl="revTx" presStyleIdx="5" presStyleCnt="10">
        <dgm:presLayoutVars/>
      </dgm:prSet>
      <dgm:spPr/>
    </dgm:pt>
    <dgm:pt modelId="{5077762C-3382-4DDA-935F-C53747135B2D}" type="pres">
      <dgm:prSet presAssocID="{30C00B6C-C3D9-4C50-B2AD-5A34DA850832}" presName="sibTrans" presStyleCnt="0"/>
      <dgm:spPr/>
    </dgm:pt>
    <dgm:pt modelId="{2B6EB79C-3CEA-4AE6-8388-739AA12BD146}" type="pres">
      <dgm:prSet presAssocID="{D84366B2-60DD-4C20-9309-8FBBE6A05545}" presName="compNode" presStyleCnt="0"/>
      <dgm:spPr/>
    </dgm:pt>
    <dgm:pt modelId="{00CDB9DA-94F5-4781-A070-9DA241F908D7}" type="pres">
      <dgm:prSet presAssocID="{D84366B2-60DD-4C20-9309-8FBBE6A0554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hare With Person"/>
        </a:ext>
      </dgm:extLst>
    </dgm:pt>
    <dgm:pt modelId="{AF072E6D-8434-47A0-A876-3EEA749AB32F}" type="pres">
      <dgm:prSet presAssocID="{D84366B2-60DD-4C20-9309-8FBBE6A05545}" presName="iconSpace" presStyleCnt="0"/>
      <dgm:spPr/>
    </dgm:pt>
    <dgm:pt modelId="{5D76E0F0-4E1C-427E-8B03-6055769D1995}" type="pres">
      <dgm:prSet presAssocID="{D84366B2-60DD-4C20-9309-8FBBE6A05545}" presName="parTx" presStyleLbl="revTx" presStyleIdx="6" presStyleCnt="10">
        <dgm:presLayoutVars>
          <dgm:chMax val="0"/>
          <dgm:chPref val="0"/>
        </dgm:presLayoutVars>
      </dgm:prSet>
      <dgm:spPr/>
    </dgm:pt>
    <dgm:pt modelId="{6D537C62-806E-43D6-B19A-9872745399D3}" type="pres">
      <dgm:prSet presAssocID="{D84366B2-60DD-4C20-9309-8FBBE6A05545}" presName="txSpace" presStyleCnt="0"/>
      <dgm:spPr/>
    </dgm:pt>
    <dgm:pt modelId="{30B267E7-25D5-4279-BFBE-8AA3DF5A8B29}" type="pres">
      <dgm:prSet presAssocID="{D84366B2-60DD-4C20-9309-8FBBE6A05545}" presName="desTx" presStyleLbl="revTx" presStyleIdx="7" presStyleCnt="10">
        <dgm:presLayoutVars/>
      </dgm:prSet>
      <dgm:spPr/>
    </dgm:pt>
    <dgm:pt modelId="{C95094F9-64EB-4E47-9BE0-8A6040A80587}" type="pres">
      <dgm:prSet presAssocID="{5DC259C6-E935-4C9E-AA0F-98A58BF763C8}" presName="sibTrans" presStyleCnt="0"/>
      <dgm:spPr/>
    </dgm:pt>
    <dgm:pt modelId="{B99BCFA6-E2B7-4AE2-88D1-38EBEE6DB811}" type="pres">
      <dgm:prSet presAssocID="{85106BC3-E1CF-4A71-9FB9-BC5027A2222A}" presName="compNode" presStyleCnt="0"/>
      <dgm:spPr/>
    </dgm:pt>
    <dgm:pt modelId="{5AFEC140-B756-4AEF-96F6-8BAB938C9E50}" type="pres">
      <dgm:prSet presAssocID="{85106BC3-E1CF-4A71-9FB9-BC5027A2222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ammable"/>
        </a:ext>
      </dgm:extLst>
    </dgm:pt>
    <dgm:pt modelId="{CBBB0186-FB24-448F-A383-52557DCF4240}" type="pres">
      <dgm:prSet presAssocID="{85106BC3-E1CF-4A71-9FB9-BC5027A2222A}" presName="iconSpace" presStyleCnt="0"/>
      <dgm:spPr/>
    </dgm:pt>
    <dgm:pt modelId="{271E67C4-5CE2-4AD2-B8A8-D7BFB1AF54A9}" type="pres">
      <dgm:prSet presAssocID="{85106BC3-E1CF-4A71-9FB9-BC5027A2222A}" presName="parTx" presStyleLbl="revTx" presStyleIdx="8" presStyleCnt="10">
        <dgm:presLayoutVars>
          <dgm:chMax val="0"/>
          <dgm:chPref val="0"/>
        </dgm:presLayoutVars>
      </dgm:prSet>
      <dgm:spPr/>
    </dgm:pt>
    <dgm:pt modelId="{B0873836-1E73-4E3C-95BB-C93BE8AB5039}" type="pres">
      <dgm:prSet presAssocID="{85106BC3-E1CF-4A71-9FB9-BC5027A2222A}" presName="txSpace" presStyleCnt="0"/>
      <dgm:spPr/>
    </dgm:pt>
    <dgm:pt modelId="{771A56D3-B99B-4FDF-A880-012805956976}" type="pres">
      <dgm:prSet presAssocID="{85106BC3-E1CF-4A71-9FB9-BC5027A2222A}" presName="desTx" presStyleLbl="revTx" presStyleIdx="9" presStyleCnt="10">
        <dgm:presLayoutVars/>
      </dgm:prSet>
      <dgm:spPr/>
    </dgm:pt>
  </dgm:ptLst>
  <dgm:cxnLst>
    <dgm:cxn modelId="{B8D8E819-2AB2-4B4D-AC83-33F5F6625155}" type="presOf" srcId="{85106BC3-E1CF-4A71-9FB9-BC5027A2222A}" destId="{271E67C4-5CE2-4AD2-B8A8-D7BFB1AF54A9}" srcOrd="0" destOrd="0" presId="urn:microsoft.com/office/officeart/2018/2/layout/IconLabelDescriptionList"/>
    <dgm:cxn modelId="{0A08112A-2DD0-4CA8-B5C5-53E0B68F1B1A}" srcId="{D84366B2-60DD-4C20-9309-8FBBE6A05545}" destId="{AA3BBAAB-F356-40EB-9D54-15BDD5A26FA6}" srcOrd="0" destOrd="0" parTransId="{3929095A-488A-41BD-80B5-D74D715C97D7}" sibTransId="{6FA5110C-24B8-4B50-8807-E7C92F406425}"/>
    <dgm:cxn modelId="{F462AE2A-6AF9-4789-B281-DDF657DC0792}" type="presOf" srcId="{09DE59FE-AA63-4CC5-8B7D-F64D0B0F8160}" destId="{ED7A905E-D248-435F-A739-16C28F7DAC25}" srcOrd="0" destOrd="0" presId="urn:microsoft.com/office/officeart/2018/2/layout/IconLabelDescriptionList"/>
    <dgm:cxn modelId="{62C6922B-52D8-4C0C-90F4-80D8D83B15E7}" type="presOf" srcId="{87383E9E-73AB-45EB-BE5B-4794EE77709F}" destId="{771A56D3-B99B-4FDF-A880-012805956976}" srcOrd="0" destOrd="1" presId="urn:microsoft.com/office/officeart/2018/2/layout/IconLabelDescriptionList"/>
    <dgm:cxn modelId="{56D34535-2FA2-49C4-91B6-510C0C70B15F}" type="presOf" srcId="{793C453D-1023-43BF-BD6D-278CA6B844F1}" destId="{D1E63256-D95F-4104-A324-3B63E11A2DC8}" srcOrd="0" destOrd="1" presId="urn:microsoft.com/office/officeart/2018/2/layout/IconLabelDescriptionList"/>
    <dgm:cxn modelId="{131B8F3A-36CB-45B8-905C-8D469D843C69}" srcId="{85106BC3-E1CF-4A71-9FB9-BC5027A2222A}" destId="{1E8F6E06-C301-4AAA-B4A3-1BC373986596}" srcOrd="0" destOrd="0" parTransId="{A3BA455D-F829-499E-8B44-2F344E64F7DB}" sibTransId="{2C9DD186-BC1C-4B7F-A0FC-72F6B003E5A0}"/>
    <dgm:cxn modelId="{DCF63B40-115D-403B-82AF-CA15EE1D3983}" srcId="{05A527CC-6797-47EC-8F72-B4D74DA37BD5}" destId="{09DE59FE-AA63-4CC5-8B7D-F64D0B0F8160}" srcOrd="2" destOrd="0" parTransId="{4CE8A520-03DD-48C8-AA7C-362AB62D8B17}" sibTransId="{30C00B6C-C3D9-4C50-B2AD-5A34DA850832}"/>
    <dgm:cxn modelId="{0E6E4C43-1F10-47F5-8676-F0D2F799F348}" srcId="{97EA4629-4D9A-46D0-9F54-F31B2FB6C0D7}" destId="{86E0A714-6563-49DB-AF42-257E303210B7}" srcOrd="2" destOrd="0" parTransId="{16625CC1-F87B-49C9-A090-16B4661D64DE}" sibTransId="{E9C3CEFB-8101-4FE2-AFA9-6A4B0193B6FC}"/>
    <dgm:cxn modelId="{0451C04E-E708-4378-ACFA-F4EEC0FB7876}" srcId="{05A527CC-6797-47EC-8F72-B4D74DA37BD5}" destId="{97EA4629-4D9A-46D0-9F54-F31B2FB6C0D7}" srcOrd="0" destOrd="0" parTransId="{2419B9C0-832A-4EEA-9357-4EDB59793A0F}" sibTransId="{2C85ECC7-680C-4180-846D-4A84D30E1530}"/>
    <dgm:cxn modelId="{EC4D6A56-2411-4D58-8796-FAA4F1BB1579}" type="presOf" srcId="{AA3BBAAB-F356-40EB-9D54-15BDD5A26FA6}" destId="{30B267E7-25D5-4279-BFBE-8AA3DF5A8B29}" srcOrd="0" destOrd="0" presId="urn:microsoft.com/office/officeart/2018/2/layout/IconLabelDescriptionList"/>
    <dgm:cxn modelId="{2EC3885D-E505-442D-84FD-CA46BDEDE66E}" srcId="{05A527CC-6797-47EC-8F72-B4D74DA37BD5}" destId="{D84366B2-60DD-4C20-9309-8FBBE6A05545}" srcOrd="3" destOrd="0" parTransId="{EE0B2C60-EBAC-4655-A60C-613763AD72A0}" sibTransId="{5DC259C6-E935-4C9E-AA0F-98A58BF763C8}"/>
    <dgm:cxn modelId="{0CE8F15F-F033-490E-8D0A-89D91B7F208C}" srcId="{85106BC3-E1CF-4A71-9FB9-BC5027A2222A}" destId="{87383E9E-73AB-45EB-BE5B-4794EE77709F}" srcOrd="1" destOrd="0" parTransId="{3C005DE0-E9E7-4538-AEAC-78CE735AECA5}" sibTransId="{61E6D300-7061-4024-8FF4-B9F348FCA028}"/>
    <dgm:cxn modelId="{9BF9146A-4A8A-4AD8-AE23-B03C3034DBD6}" srcId="{85106BC3-E1CF-4A71-9FB9-BC5027A2222A}" destId="{0BABBACE-0AFA-419D-A5CC-51C28A878A6B}" srcOrd="2" destOrd="0" parTransId="{4F08CF6F-A77B-4112-8F77-3F28D7D96167}" sibTransId="{14E12BB8-A0C8-4313-B6E9-208E73994F26}"/>
    <dgm:cxn modelId="{2BAC867F-1BC4-4095-A87B-EF4AE8AD6678}" type="presOf" srcId="{0BABBACE-0AFA-419D-A5CC-51C28A878A6B}" destId="{771A56D3-B99B-4FDF-A880-012805956976}" srcOrd="0" destOrd="2" presId="urn:microsoft.com/office/officeart/2018/2/layout/IconLabelDescriptionList"/>
    <dgm:cxn modelId="{DD6E988F-C1A7-4B49-AD15-D6A76419ED13}" srcId="{05A527CC-6797-47EC-8F72-B4D74DA37BD5}" destId="{9BB7DF64-56C4-4F23-896C-0D42EC8064AD}" srcOrd="1" destOrd="0" parTransId="{1F008777-A47A-493D-AA0D-ABBE6A817B3E}" sibTransId="{A1BBD491-5E10-439E-90FD-E1CCB81BD8C6}"/>
    <dgm:cxn modelId="{C7576FA2-37B9-409A-A383-1DC576007B99}" srcId="{97EA4629-4D9A-46D0-9F54-F31B2FB6C0D7}" destId="{609D6ED6-2015-4CE6-9588-3D6E62C7F136}" srcOrd="1" destOrd="0" parTransId="{A3574C1A-BAA5-4D4E-8FE8-95E06667AC80}" sibTransId="{DF291B87-92D5-4394-86DF-3683D36B7628}"/>
    <dgm:cxn modelId="{52C67CA3-FA9E-4F71-91DC-2D179B7D894E}" type="presOf" srcId="{05A527CC-6797-47EC-8F72-B4D74DA37BD5}" destId="{BF28A6BB-3DCA-4FD7-B358-B02FE8CEAD33}" srcOrd="0" destOrd="0" presId="urn:microsoft.com/office/officeart/2018/2/layout/IconLabelDescriptionList"/>
    <dgm:cxn modelId="{5D465CAC-256E-4FF2-8B9B-E594369A5CCA}" srcId="{05A527CC-6797-47EC-8F72-B4D74DA37BD5}" destId="{85106BC3-E1CF-4A71-9FB9-BC5027A2222A}" srcOrd="4" destOrd="0" parTransId="{A62E84B4-62F6-4F98-8168-A24BBBAD337D}" sibTransId="{5CAEC71B-54B7-4AEC-892E-253E92DD6A23}"/>
    <dgm:cxn modelId="{61893FB0-01B7-42AA-8B94-F2C39B6DE254}" srcId="{97EA4629-4D9A-46D0-9F54-F31B2FB6C0D7}" destId="{796EE1DF-8E76-4C8D-8927-F5CC5DF5F5DE}" srcOrd="0" destOrd="0" parTransId="{3E5735A7-A4F1-4DA3-A650-BBD1DBDA683C}" sibTransId="{7F2C183F-52DD-4685-BEDF-E46167EC9F52}"/>
    <dgm:cxn modelId="{972402B3-7D42-44CA-8598-CC0F274C6D03}" type="presOf" srcId="{609D6ED6-2015-4CE6-9588-3D6E62C7F136}" destId="{0E45E042-3541-456C-AABD-172810758A9B}" srcOrd="0" destOrd="1" presId="urn:microsoft.com/office/officeart/2018/2/layout/IconLabelDescriptionList"/>
    <dgm:cxn modelId="{4F9337B5-7439-45CF-870A-6DFEBD16166F}" type="presOf" srcId="{97EA4629-4D9A-46D0-9F54-F31B2FB6C0D7}" destId="{59A29F93-1E9D-4514-A118-40291ED38D34}" srcOrd="0" destOrd="0" presId="urn:microsoft.com/office/officeart/2018/2/layout/IconLabelDescriptionList"/>
    <dgm:cxn modelId="{668441BD-F06A-4CD3-B182-157907449CF4}" type="presOf" srcId="{86E0A714-6563-49DB-AF42-257E303210B7}" destId="{0E45E042-3541-456C-AABD-172810758A9B}" srcOrd="0" destOrd="2" presId="urn:microsoft.com/office/officeart/2018/2/layout/IconLabelDescriptionList"/>
    <dgm:cxn modelId="{76BC31BF-13A4-45C1-BEF8-C9758797ADF1}" type="presOf" srcId="{796EE1DF-8E76-4C8D-8927-F5CC5DF5F5DE}" destId="{0E45E042-3541-456C-AABD-172810758A9B}" srcOrd="0" destOrd="0" presId="urn:microsoft.com/office/officeart/2018/2/layout/IconLabelDescriptionList"/>
    <dgm:cxn modelId="{BEF9A3D3-1269-4270-8135-9FCEA6AB803A}" srcId="{09DE59FE-AA63-4CC5-8B7D-F64D0B0F8160}" destId="{EAFB2FDA-477B-4879-A13F-708E5144180C}" srcOrd="0" destOrd="0" parTransId="{7CEFA388-521C-42D4-B647-79B487A6D73F}" sibTransId="{9E38E90F-8758-46B6-9FD0-0DFA5B784EAF}"/>
    <dgm:cxn modelId="{8C9F07DD-3962-45FA-AC6F-A102ED0993E5}" type="presOf" srcId="{9BB7DF64-56C4-4F23-896C-0D42EC8064AD}" destId="{1183354A-3B44-4529-8D2E-DC018E5F620F}" srcOrd="0" destOrd="0" presId="urn:microsoft.com/office/officeart/2018/2/layout/IconLabelDescriptionList"/>
    <dgm:cxn modelId="{7C99AFDD-DE39-4CB3-B8D1-87938312B968}" srcId="{09DE59FE-AA63-4CC5-8B7D-F64D0B0F8160}" destId="{793C453D-1023-43BF-BD6D-278CA6B844F1}" srcOrd="1" destOrd="0" parTransId="{007738C7-9F79-43EA-80B8-B2149C63CD70}" sibTransId="{AF1156A2-65B3-4E97-AD20-005ADE455F4E}"/>
    <dgm:cxn modelId="{014698E0-6F50-4FC4-8678-B7A87BCD3E0F}" type="presOf" srcId="{D84366B2-60DD-4C20-9309-8FBBE6A05545}" destId="{5D76E0F0-4E1C-427E-8B03-6055769D1995}" srcOrd="0" destOrd="0" presId="urn:microsoft.com/office/officeart/2018/2/layout/IconLabelDescriptionList"/>
    <dgm:cxn modelId="{A31430E3-3EE6-4A1C-8FC3-44B24FB3BCE1}" type="presOf" srcId="{1E8F6E06-C301-4AAA-B4A3-1BC373986596}" destId="{771A56D3-B99B-4FDF-A880-012805956976}" srcOrd="0" destOrd="0" presId="urn:microsoft.com/office/officeart/2018/2/layout/IconLabelDescriptionList"/>
    <dgm:cxn modelId="{9C6F70E6-9B58-4509-9219-A2A3E8333D56}" type="presOf" srcId="{EAFB2FDA-477B-4879-A13F-708E5144180C}" destId="{D1E63256-D95F-4104-A324-3B63E11A2DC8}" srcOrd="0" destOrd="0" presId="urn:microsoft.com/office/officeart/2018/2/layout/IconLabelDescriptionList"/>
    <dgm:cxn modelId="{0917F1B2-2AC3-485B-8188-32A424F64EC2}" type="presParOf" srcId="{BF28A6BB-3DCA-4FD7-B358-B02FE8CEAD33}" destId="{30912A8F-60D7-4D50-81F9-15022BA72381}" srcOrd="0" destOrd="0" presId="urn:microsoft.com/office/officeart/2018/2/layout/IconLabelDescriptionList"/>
    <dgm:cxn modelId="{0DD310CB-9C01-4281-A3C1-75053C6A1ED8}" type="presParOf" srcId="{30912A8F-60D7-4D50-81F9-15022BA72381}" destId="{7E57B750-BC10-4B80-A41D-F3C6A01F2F3F}" srcOrd="0" destOrd="0" presId="urn:microsoft.com/office/officeart/2018/2/layout/IconLabelDescriptionList"/>
    <dgm:cxn modelId="{C694B5CF-F8B9-4A41-AEC5-AC4CE401212D}" type="presParOf" srcId="{30912A8F-60D7-4D50-81F9-15022BA72381}" destId="{901E8E8D-CDC0-4D0D-BB7E-3DF717A0F86D}" srcOrd="1" destOrd="0" presId="urn:microsoft.com/office/officeart/2018/2/layout/IconLabelDescriptionList"/>
    <dgm:cxn modelId="{1823AE1A-E11E-4F51-B806-265D4B4DA9A2}" type="presParOf" srcId="{30912A8F-60D7-4D50-81F9-15022BA72381}" destId="{59A29F93-1E9D-4514-A118-40291ED38D34}" srcOrd="2" destOrd="0" presId="urn:microsoft.com/office/officeart/2018/2/layout/IconLabelDescriptionList"/>
    <dgm:cxn modelId="{BE2B2F9A-8521-4F4D-857E-DA75884BF71F}" type="presParOf" srcId="{30912A8F-60D7-4D50-81F9-15022BA72381}" destId="{E43E2F07-353D-49E9-B0E3-06A3690A3D55}" srcOrd="3" destOrd="0" presId="urn:microsoft.com/office/officeart/2018/2/layout/IconLabelDescriptionList"/>
    <dgm:cxn modelId="{B889A106-3009-49DE-BA34-33314B7F9111}" type="presParOf" srcId="{30912A8F-60D7-4D50-81F9-15022BA72381}" destId="{0E45E042-3541-456C-AABD-172810758A9B}" srcOrd="4" destOrd="0" presId="urn:microsoft.com/office/officeart/2018/2/layout/IconLabelDescriptionList"/>
    <dgm:cxn modelId="{F5A9D1FF-7DFA-4D61-83BB-629B0DA7C00D}" type="presParOf" srcId="{BF28A6BB-3DCA-4FD7-B358-B02FE8CEAD33}" destId="{BBFFF53F-D4B9-4D3E-B5D0-B7A38436ED34}" srcOrd="1" destOrd="0" presId="urn:microsoft.com/office/officeart/2018/2/layout/IconLabelDescriptionList"/>
    <dgm:cxn modelId="{4CA2BCD8-2620-4677-9CC5-5654214C4A98}" type="presParOf" srcId="{BF28A6BB-3DCA-4FD7-B358-B02FE8CEAD33}" destId="{A120A819-D363-4414-821B-E393B0CBDFE2}" srcOrd="2" destOrd="0" presId="urn:microsoft.com/office/officeart/2018/2/layout/IconLabelDescriptionList"/>
    <dgm:cxn modelId="{2BB47EDC-3C8B-4464-96BC-58699221E43A}" type="presParOf" srcId="{A120A819-D363-4414-821B-E393B0CBDFE2}" destId="{D63781C1-18E9-42C2-9A79-141F2031EB72}" srcOrd="0" destOrd="0" presId="urn:microsoft.com/office/officeart/2018/2/layout/IconLabelDescriptionList"/>
    <dgm:cxn modelId="{C5C30146-92A4-4FEF-AAAD-BFE89FD6CED0}" type="presParOf" srcId="{A120A819-D363-4414-821B-E393B0CBDFE2}" destId="{BB067070-AE23-4FD4-8611-20A38D3713C0}" srcOrd="1" destOrd="0" presId="urn:microsoft.com/office/officeart/2018/2/layout/IconLabelDescriptionList"/>
    <dgm:cxn modelId="{10A13791-AAA3-482B-9617-28BE7A7CE514}" type="presParOf" srcId="{A120A819-D363-4414-821B-E393B0CBDFE2}" destId="{1183354A-3B44-4529-8D2E-DC018E5F620F}" srcOrd="2" destOrd="0" presId="urn:microsoft.com/office/officeart/2018/2/layout/IconLabelDescriptionList"/>
    <dgm:cxn modelId="{5B2B14CE-8A2F-4ADC-A829-33C699B03999}" type="presParOf" srcId="{A120A819-D363-4414-821B-E393B0CBDFE2}" destId="{1892EE75-1FB8-4100-927B-2B7B1ACE569F}" srcOrd="3" destOrd="0" presId="urn:microsoft.com/office/officeart/2018/2/layout/IconLabelDescriptionList"/>
    <dgm:cxn modelId="{E5738F98-D3CD-46B0-9226-53F7531FB520}" type="presParOf" srcId="{A120A819-D363-4414-821B-E393B0CBDFE2}" destId="{86A5387A-836A-45E0-BC55-F4A126CD773B}" srcOrd="4" destOrd="0" presId="urn:microsoft.com/office/officeart/2018/2/layout/IconLabelDescriptionList"/>
    <dgm:cxn modelId="{319B427C-F469-4447-8262-3CBE1248155C}" type="presParOf" srcId="{BF28A6BB-3DCA-4FD7-B358-B02FE8CEAD33}" destId="{7D09A228-CEF1-40F6-95B6-2658EB0E0A94}" srcOrd="3" destOrd="0" presId="urn:microsoft.com/office/officeart/2018/2/layout/IconLabelDescriptionList"/>
    <dgm:cxn modelId="{C8859C1E-EF53-4E79-A0A4-8FFA1E9375D2}" type="presParOf" srcId="{BF28A6BB-3DCA-4FD7-B358-B02FE8CEAD33}" destId="{2461AA58-0EB3-4E36-B7DA-1A75C2662B79}" srcOrd="4" destOrd="0" presId="urn:microsoft.com/office/officeart/2018/2/layout/IconLabelDescriptionList"/>
    <dgm:cxn modelId="{FD17C2DF-F2D2-4C6F-A85F-640629301941}" type="presParOf" srcId="{2461AA58-0EB3-4E36-B7DA-1A75C2662B79}" destId="{785EF7EF-1B0A-40A1-A47F-3E634A1E78C1}" srcOrd="0" destOrd="0" presId="urn:microsoft.com/office/officeart/2018/2/layout/IconLabelDescriptionList"/>
    <dgm:cxn modelId="{DC68FA1C-31E7-4991-AFEB-E29E0FE5D6A8}" type="presParOf" srcId="{2461AA58-0EB3-4E36-B7DA-1A75C2662B79}" destId="{885DAF9A-E8E1-4098-A7D8-A6B0181D9A2B}" srcOrd="1" destOrd="0" presId="urn:microsoft.com/office/officeart/2018/2/layout/IconLabelDescriptionList"/>
    <dgm:cxn modelId="{58219E40-F110-420D-848C-DE6E22D4BE63}" type="presParOf" srcId="{2461AA58-0EB3-4E36-B7DA-1A75C2662B79}" destId="{ED7A905E-D248-435F-A739-16C28F7DAC25}" srcOrd="2" destOrd="0" presId="urn:microsoft.com/office/officeart/2018/2/layout/IconLabelDescriptionList"/>
    <dgm:cxn modelId="{55ABD771-FC09-40A0-A22D-48A3D0AA8B21}" type="presParOf" srcId="{2461AA58-0EB3-4E36-B7DA-1A75C2662B79}" destId="{83294D3D-FA21-4BD6-81AD-73B349CFDDC4}" srcOrd="3" destOrd="0" presId="urn:microsoft.com/office/officeart/2018/2/layout/IconLabelDescriptionList"/>
    <dgm:cxn modelId="{68F31559-B47A-4D0B-8C28-D80267F204B4}" type="presParOf" srcId="{2461AA58-0EB3-4E36-B7DA-1A75C2662B79}" destId="{D1E63256-D95F-4104-A324-3B63E11A2DC8}" srcOrd="4" destOrd="0" presId="urn:microsoft.com/office/officeart/2018/2/layout/IconLabelDescriptionList"/>
    <dgm:cxn modelId="{8C981693-04E5-41D8-BD21-67B04366BBCD}" type="presParOf" srcId="{BF28A6BB-3DCA-4FD7-B358-B02FE8CEAD33}" destId="{5077762C-3382-4DDA-935F-C53747135B2D}" srcOrd="5" destOrd="0" presId="urn:microsoft.com/office/officeart/2018/2/layout/IconLabelDescriptionList"/>
    <dgm:cxn modelId="{7D81C0ED-78E6-46F2-A0AC-2E7F03016F95}" type="presParOf" srcId="{BF28A6BB-3DCA-4FD7-B358-B02FE8CEAD33}" destId="{2B6EB79C-3CEA-4AE6-8388-739AA12BD146}" srcOrd="6" destOrd="0" presId="urn:microsoft.com/office/officeart/2018/2/layout/IconLabelDescriptionList"/>
    <dgm:cxn modelId="{6E54DE2F-06B8-4D29-B5CC-B718786BA073}" type="presParOf" srcId="{2B6EB79C-3CEA-4AE6-8388-739AA12BD146}" destId="{00CDB9DA-94F5-4781-A070-9DA241F908D7}" srcOrd="0" destOrd="0" presId="urn:microsoft.com/office/officeart/2018/2/layout/IconLabelDescriptionList"/>
    <dgm:cxn modelId="{7BF777FA-6780-4C90-A97A-D2D45E639E1D}" type="presParOf" srcId="{2B6EB79C-3CEA-4AE6-8388-739AA12BD146}" destId="{AF072E6D-8434-47A0-A876-3EEA749AB32F}" srcOrd="1" destOrd="0" presId="urn:microsoft.com/office/officeart/2018/2/layout/IconLabelDescriptionList"/>
    <dgm:cxn modelId="{28503E16-C584-4B5B-982D-288C9B4694FB}" type="presParOf" srcId="{2B6EB79C-3CEA-4AE6-8388-739AA12BD146}" destId="{5D76E0F0-4E1C-427E-8B03-6055769D1995}" srcOrd="2" destOrd="0" presId="urn:microsoft.com/office/officeart/2018/2/layout/IconLabelDescriptionList"/>
    <dgm:cxn modelId="{B3339034-1BBE-40D5-967F-3E9A55E27C9C}" type="presParOf" srcId="{2B6EB79C-3CEA-4AE6-8388-739AA12BD146}" destId="{6D537C62-806E-43D6-B19A-9872745399D3}" srcOrd="3" destOrd="0" presId="urn:microsoft.com/office/officeart/2018/2/layout/IconLabelDescriptionList"/>
    <dgm:cxn modelId="{86FFC85B-5469-4F1E-9948-CB18FEE83AFA}" type="presParOf" srcId="{2B6EB79C-3CEA-4AE6-8388-739AA12BD146}" destId="{30B267E7-25D5-4279-BFBE-8AA3DF5A8B29}" srcOrd="4" destOrd="0" presId="urn:microsoft.com/office/officeart/2018/2/layout/IconLabelDescriptionList"/>
    <dgm:cxn modelId="{C96BE564-C5AF-45EE-82E9-112628C63883}" type="presParOf" srcId="{BF28A6BB-3DCA-4FD7-B358-B02FE8CEAD33}" destId="{C95094F9-64EB-4E47-9BE0-8A6040A80587}" srcOrd="7" destOrd="0" presId="urn:microsoft.com/office/officeart/2018/2/layout/IconLabelDescriptionList"/>
    <dgm:cxn modelId="{284D7E2E-49F5-4B06-A6EA-E0966DEC9F74}" type="presParOf" srcId="{BF28A6BB-3DCA-4FD7-B358-B02FE8CEAD33}" destId="{B99BCFA6-E2B7-4AE2-88D1-38EBEE6DB811}" srcOrd="8" destOrd="0" presId="urn:microsoft.com/office/officeart/2018/2/layout/IconLabelDescriptionList"/>
    <dgm:cxn modelId="{F7498D1B-4C47-4C87-80B9-1516FF72F84C}" type="presParOf" srcId="{B99BCFA6-E2B7-4AE2-88D1-38EBEE6DB811}" destId="{5AFEC140-B756-4AEF-96F6-8BAB938C9E50}" srcOrd="0" destOrd="0" presId="urn:microsoft.com/office/officeart/2018/2/layout/IconLabelDescriptionList"/>
    <dgm:cxn modelId="{7AFE04A3-F77C-4838-94D3-582BE06734D4}" type="presParOf" srcId="{B99BCFA6-E2B7-4AE2-88D1-38EBEE6DB811}" destId="{CBBB0186-FB24-448F-A383-52557DCF4240}" srcOrd="1" destOrd="0" presId="urn:microsoft.com/office/officeart/2018/2/layout/IconLabelDescriptionList"/>
    <dgm:cxn modelId="{5D50FE1B-057F-4D0C-8200-99A4636F424A}" type="presParOf" srcId="{B99BCFA6-E2B7-4AE2-88D1-38EBEE6DB811}" destId="{271E67C4-5CE2-4AD2-B8A8-D7BFB1AF54A9}" srcOrd="2" destOrd="0" presId="urn:microsoft.com/office/officeart/2018/2/layout/IconLabelDescriptionList"/>
    <dgm:cxn modelId="{5799FA3D-5501-4D70-889A-31FC586A1809}" type="presParOf" srcId="{B99BCFA6-E2B7-4AE2-88D1-38EBEE6DB811}" destId="{B0873836-1E73-4E3C-95BB-C93BE8AB5039}" srcOrd="3" destOrd="0" presId="urn:microsoft.com/office/officeart/2018/2/layout/IconLabelDescriptionList"/>
    <dgm:cxn modelId="{AC926CC3-FAB6-4B1E-93D3-147D75A9668B}" type="presParOf" srcId="{B99BCFA6-E2B7-4AE2-88D1-38EBEE6DB811}" destId="{771A56D3-B99B-4FDF-A880-012805956976}"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D1A8E2-ADE3-4441-A82E-F390D823DE4D}" type="doc">
      <dgm:prSet loTypeId="urn:microsoft.com/office/officeart/2005/8/layout/matrix3" loCatId="matrix" qsTypeId="urn:microsoft.com/office/officeart/2005/8/quickstyle/simple1" qsCatId="simple" csTypeId="urn:microsoft.com/office/officeart/2005/8/colors/accent6_2" csCatId="accent6" phldr="1"/>
      <dgm:spPr/>
      <dgm:t>
        <a:bodyPr/>
        <a:lstStyle/>
        <a:p>
          <a:endParaRPr lang="en-US"/>
        </a:p>
      </dgm:t>
    </dgm:pt>
    <dgm:pt modelId="{F74F810D-258F-4CA0-8B5E-85BF8AA90BFB}">
      <dgm:prSet/>
      <dgm:spPr/>
      <dgm:t>
        <a:bodyPr/>
        <a:lstStyle/>
        <a:p>
          <a:r>
            <a:rPr lang="en-US" dirty="0"/>
            <a:t>MySQL RDS deployment, configuration and implementation</a:t>
          </a:r>
        </a:p>
      </dgm:t>
    </dgm:pt>
    <dgm:pt modelId="{671E67B6-2F90-4639-8B5A-66C6EE3E5FF3}" type="parTrans" cxnId="{4A5AC3E7-A7C7-4432-816A-73550EFCCD50}">
      <dgm:prSet/>
      <dgm:spPr/>
      <dgm:t>
        <a:bodyPr/>
        <a:lstStyle/>
        <a:p>
          <a:endParaRPr lang="en-US"/>
        </a:p>
      </dgm:t>
    </dgm:pt>
    <dgm:pt modelId="{DC182D4F-B36D-49E8-B1C1-3EA87DE025FF}" type="sibTrans" cxnId="{4A5AC3E7-A7C7-4432-816A-73550EFCCD50}">
      <dgm:prSet/>
      <dgm:spPr/>
      <dgm:t>
        <a:bodyPr/>
        <a:lstStyle/>
        <a:p>
          <a:endParaRPr lang="en-US"/>
        </a:p>
      </dgm:t>
    </dgm:pt>
    <dgm:pt modelId="{84641614-BE52-4A05-AC2D-35F40A353FF7}">
      <dgm:prSet/>
      <dgm:spPr/>
      <dgm:t>
        <a:bodyPr/>
        <a:lstStyle/>
        <a:p>
          <a:r>
            <a:rPr lang="en-US"/>
            <a:t>CloudFormation custom tooling</a:t>
          </a:r>
        </a:p>
      </dgm:t>
    </dgm:pt>
    <dgm:pt modelId="{CB693ECE-9FD9-4458-B9A3-3F2BA502D068}" type="parTrans" cxnId="{BBE729CE-1F93-441F-847C-EB1103715FC9}">
      <dgm:prSet/>
      <dgm:spPr/>
      <dgm:t>
        <a:bodyPr/>
        <a:lstStyle/>
        <a:p>
          <a:endParaRPr lang="en-US"/>
        </a:p>
      </dgm:t>
    </dgm:pt>
    <dgm:pt modelId="{C50C15B4-C0D5-491A-87E9-E5DF770C6068}" type="sibTrans" cxnId="{BBE729CE-1F93-441F-847C-EB1103715FC9}">
      <dgm:prSet/>
      <dgm:spPr/>
      <dgm:t>
        <a:bodyPr/>
        <a:lstStyle/>
        <a:p>
          <a:endParaRPr lang="en-US"/>
        </a:p>
      </dgm:t>
    </dgm:pt>
    <dgm:pt modelId="{7BA7C152-0EBE-4C12-84F2-175B9810D4E9}">
      <dgm:prSet/>
      <dgm:spPr/>
      <dgm:t>
        <a:bodyPr/>
        <a:lstStyle/>
        <a:p>
          <a:r>
            <a:rPr lang="en-US"/>
            <a:t>Transit Gateway implementation within hybrid network</a:t>
          </a:r>
        </a:p>
      </dgm:t>
    </dgm:pt>
    <dgm:pt modelId="{F359A5AE-FDA1-4B0A-87E5-EBEC2F0F18F9}" type="parTrans" cxnId="{1732AF85-F900-483E-9664-622C71FB548E}">
      <dgm:prSet/>
      <dgm:spPr/>
      <dgm:t>
        <a:bodyPr/>
        <a:lstStyle/>
        <a:p>
          <a:endParaRPr lang="en-US"/>
        </a:p>
      </dgm:t>
    </dgm:pt>
    <dgm:pt modelId="{DAC0E6BB-E758-43FE-A289-696D0555F873}" type="sibTrans" cxnId="{1732AF85-F900-483E-9664-622C71FB548E}">
      <dgm:prSet/>
      <dgm:spPr/>
      <dgm:t>
        <a:bodyPr/>
        <a:lstStyle/>
        <a:p>
          <a:endParaRPr lang="en-US"/>
        </a:p>
      </dgm:t>
    </dgm:pt>
    <dgm:pt modelId="{BD3E27CB-1906-4FD6-AFCA-71302D9C7107}">
      <dgm:prSet/>
      <dgm:spPr/>
      <dgm:t>
        <a:bodyPr/>
        <a:lstStyle/>
        <a:p>
          <a:r>
            <a:rPr lang="en-US" dirty="0"/>
            <a:t>S3 backed static website with content using CloudFront</a:t>
          </a:r>
        </a:p>
      </dgm:t>
    </dgm:pt>
    <dgm:pt modelId="{FE662F6F-CE3C-4282-99F7-0C4F263E6BCF}" type="parTrans" cxnId="{6040CDF6-A586-4F1A-A38F-BC0F7A835441}">
      <dgm:prSet/>
      <dgm:spPr/>
      <dgm:t>
        <a:bodyPr/>
        <a:lstStyle/>
        <a:p>
          <a:endParaRPr lang="en-US"/>
        </a:p>
      </dgm:t>
    </dgm:pt>
    <dgm:pt modelId="{E9B364FB-CE9E-4020-93A2-FB2B93D6E1F7}" type="sibTrans" cxnId="{6040CDF6-A586-4F1A-A38F-BC0F7A835441}">
      <dgm:prSet/>
      <dgm:spPr/>
      <dgm:t>
        <a:bodyPr/>
        <a:lstStyle/>
        <a:p>
          <a:endParaRPr lang="en-US"/>
        </a:p>
      </dgm:t>
    </dgm:pt>
    <dgm:pt modelId="{B47CB5B3-638C-6245-8725-782641988F78}" type="pres">
      <dgm:prSet presAssocID="{5CD1A8E2-ADE3-4441-A82E-F390D823DE4D}" presName="matrix" presStyleCnt="0">
        <dgm:presLayoutVars>
          <dgm:chMax val="1"/>
          <dgm:dir/>
          <dgm:resizeHandles val="exact"/>
        </dgm:presLayoutVars>
      </dgm:prSet>
      <dgm:spPr/>
    </dgm:pt>
    <dgm:pt modelId="{307B8DFB-4F16-8342-96C7-B9FAD16BA5B3}" type="pres">
      <dgm:prSet presAssocID="{5CD1A8E2-ADE3-4441-A82E-F390D823DE4D}" presName="diamond" presStyleLbl="bgShp" presStyleIdx="0" presStyleCnt="1"/>
      <dgm:spPr/>
    </dgm:pt>
    <dgm:pt modelId="{B234DBD4-AC23-FA47-865A-96011F334E51}" type="pres">
      <dgm:prSet presAssocID="{5CD1A8E2-ADE3-4441-A82E-F390D823DE4D}" presName="quad1" presStyleLbl="node1" presStyleIdx="0" presStyleCnt="4">
        <dgm:presLayoutVars>
          <dgm:chMax val="0"/>
          <dgm:chPref val="0"/>
          <dgm:bulletEnabled val="1"/>
        </dgm:presLayoutVars>
      </dgm:prSet>
      <dgm:spPr/>
    </dgm:pt>
    <dgm:pt modelId="{174ECED8-B5E9-1F43-90E9-6A3FBEA18584}" type="pres">
      <dgm:prSet presAssocID="{5CD1A8E2-ADE3-4441-A82E-F390D823DE4D}" presName="quad2" presStyleLbl="node1" presStyleIdx="1" presStyleCnt="4">
        <dgm:presLayoutVars>
          <dgm:chMax val="0"/>
          <dgm:chPref val="0"/>
          <dgm:bulletEnabled val="1"/>
        </dgm:presLayoutVars>
      </dgm:prSet>
      <dgm:spPr/>
    </dgm:pt>
    <dgm:pt modelId="{21BADA11-1DBE-9D4B-A27D-51DAD645CFBA}" type="pres">
      <dgm:prSet presAssocID="{5CD1A8E2-ADE3-4441-A82E-F390D823DE4D}" presName="quad3" presStyleLbl="node1" presStyleIdx="2" presStyleCnt="4">
        <dgm:presLayoutVars>
          <dgm:chMax val="0"/>
          <dgm:chPref val="0"/>
          <dgm:bulletEnabled val="1"/>
        </dgm:presLayoutVars>
      </dgm:prSet>
      <dgm:spPr/>
    </dgm:pt>
    <dgm:pt modelId="{5CC9643B-ABD3-684E-A6F1-06495B164D01}" type="pres">
      <dgm:prSet presAssocID="{5CD1A8E2-ADE3-4441-A82E-F390D823DE4D}" presName="quad4" presStyleLbl="node1" presStyleIdx="3" presStyleCnt="4">
        <dgm:presLayoutVars>
          <dgm:chMax val="0"/>
          <dgm:chPref val="0"/>
          <dgm:bulletEnabled val="1"/>
        </dgm:presLayoutVars>
      </dgm:prSet>
      <dgm:spPr/>
    </dgm:pt>
  </dgm:ptLst>
  <dgm:cxnLst>
    <dgm:cxn modelId="{9786F55A-FF85-3D43-8FBF-795051181872}" type="presOf" srcId="{F74F810D-258F-4CA0-8B5E-85BF8AA90BFB}" destId="{B234DBD4-AC23-FA47-865A-96011F334E51}" srcOrd="0" destOrd="0" presId="urn:microsoft.com/office/officeart/2005/8/layout/matrix3"/>
    <dgm:cxn modelId="{1732AF85-F900-483E-9664-622C71FB548E}" srcId="{5CD1A8E2-ADE3-4441-A82E-F390D823DE4D}" destId="{7BA7C152-0EBE-4C12-84F2-175B9810D4E9}" srcOrd="2" destOrd="0" parTransId="{F359A5AE-FDA1-4B0A-87E5-EBEC2F0F18F9}" sibTransId="{DAC0E6BB-E758-43FE-A289-696D0555F873}"/>
    <dgm:cxn modelId="{ED176388-F1E3-0C46-8C9D-CCE2E68E733B}" type="presOf" srcId="{5CD1A8E2-ADE3-4441-A82E-F390D823DE4D}" destId="{B47CB5B3-638C-6245-8725-782641988F78}" srcOrd="0" destOrd="0" presId="urn:microsoft.com/office/officeart/2005/8/layout/matrix3"/>
    <dgm:cxn modelId="{4E69A4A0-8691-3A43-AE98-01F1CB9338EA}" type="presOf" srcId="{7BA7C152-0EBE-4C12-84F2-175B9810D4E9}" destId="{21BADA11-1DBE-9D4B-A27D-51DAD645CFBA}" srcOrd="0" destOrd="0" presId="urn:microsoft.com/office/officeart/2005/8/layout/matrix3"/>
    <dgm:cxn modelId="{BBE729CE-1F93-441F-847C-EB1103715FC9}" srcId="{5CD1A8E2-ADE3-4441-A82E-F390D823DE4D}" destId="{84641614-BE52-4A05-AC2D-35F40A353FF7}" srcOrd="1" destOrd="0" parTransId="{CB693ECE-9FD9-4458-B9A3-3F2BA502D068}" sibTransId="{C50C15B4-C0D5-491A-87E9-E5DF770C6068}"/>
    <dgm:cxn modelId="{4A5AC3E7-A7C7-4432-816A-73550EFCCD50}" srcId="{5CD1A8E2-ADE3-4441-A82E-F390D823DE4D}" destId="{F74F810D-258F-4CA0-8B5E-85BF8AA90BFB}" srcOrd="0" destOrd="0" parTransId="{671E67B6-2F90-4639-8B5A-66C6EE3E5FF3}" sibTransId="{DC182D4F-B36D-49E8-B1C1-3EA87DE025FF}"/>
    <dgm:cxn modelId="{0C37AAF5-398F-4842-A43E-840F0BC84785}" type="presOf" srcId="{BD3E27CB-1906-4FD6-AFCA-71302D9C7107}" destId="{5CC9643B-ABD3-684E-A6F1-06495B164D01}" srcOrd="0" destOrd="0" presId="urn:microsoft.com/office/officeart/2005/8/layout/matrix3"/>
    <dgm:cxn modelId="{A85E91F6-ADEF-344B-8173-1BE58A710B75}" type="presOf" srcId="{84641614-BE52-4A05-AC2D-35F40A353FF7}" destId="{174ECED8-B5E9-1F43-90E9-6A3FBEA18584}" srcOrd="0" destOrd="0" presId="urn:microsoft.com/office/officeart/2005/8/layout/matrix3"/>
    <dgm:cxn modelId="{6040CDF6-A586-4F1A-A38F-BC0F7A835441}" srcId="{5CD1A8E2-ADE3-4441-A82E-F390D823DE4D}" destId="{BD3E27CB-1906-4FD6-AFCA-71302D9C7107}" srcOrd="3" destOrd="0" parTransId="{FE662F6F-CE3C-4282-99F7-0C4F263E6BCF}" sibTransId="{E9B364FB-CE9E-4020-93A2-FB2B93D6E1F7}"/>
    <dgm:cxn modelId="{1FDCC734-527A-7243-90ED-E98850523CAE}" type="presParOf" srcId="{B47CB5B3-638C-6245-8725-782641988F78}" destId="{307B8DFB-4F16-8342-96C7-B9FAD16BA5B3}" srcOrd="0" destOrd="0" presId="urn:microsoft.com/office/officeart/2005/8/layout/matrix3"/>
    <dgm:cxn modelId="{66BD204A-2593-A342-9DAC-5F7803392CD7}" type="presParOf" srcId="{B47CB5B3-638C-6245-8725-782641988F78}" destId="{B234DBD4-AC23-FA47-865A-96011F334E51}" srcOrd="1" destOrd="0" presId="urn:microsoft.com/office/officeart/2005/8/layout/matrix3"/>
    <dgm:cxn modelId="{40A1BEBF-DE68-C74E-89EF-66EEDC91F9A3}" type="presParOf" srcId="{B47CB5B3-638C-6245-8725-782641988F78}" destId="{174ECED8-B5E9-1F43-90E9-6A3FBEA18584}" srcOrd="2" destOrd="0" presId="urn:microsoft.com/office/officeart/2005/8/layout/matrix3"/>
    <dgm:cxn modelId="{34C529FB-22B4-D141-AA40-4A561FFD371C}" type="presParOf" srcId="{B47CB5B3-638C-6245-8725-782641988F78}" destId="{21BADA11-1DBE-9D4B-A27D-51DAD645CFBA}" srcOrd="3" destOrd="0" presId="urn:microsoft.com/office/officeart/2005/8/layout/matrix3"/>
    <dgm:cxn modelId="{7704F534-13D4-7249-8CA3-33BC37733556}" type="presParOf" srcId="{B47CB5B3-638C-6245-8725-782641988F78}" destId="{5CC9643B-ABD3-684E-A6F1-06495B164D01}"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57B750-BC10-4B80-A41D-F3C6A01F2F3F}">
      <dsp:nvSpPr>
        <dsp:cNvPr id="0" name=""/>
        <dsp:cNvSpPr/>
      </dsp:nvSpPr>
      <dsp:spPr>
        <a:xfrm>
          <a:off x="3557" y="868141"/>
          <a:ext cx="645257" cy="6452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A29F93-1E9D-4514-A118-40291ED38D34}">
      <dsp:nvSpPr>
        <dsp:cNvPr id="0" name=""/>
        <dsp:cNvSpPr/>
      </dsp:nvSpPr>
      <dsp:spPr>
        <a:xfrm>
          <a:off x="3557" y="1625847"/>
          <a:ext cx="1843593" cy="590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DBT Cloud does not have Datadog log integration</a:t>
          </a:r>
        </a:p>
      </dsp:txBody>
      <dsp:txXfrm>
        <a:off x="3557" y="1625847"/>
        <a:ext cx="1843593" cy="590076"/>
      </dsp:txXfrm>
    </dsp:sp>
    <dsp:sp modelId="{0E45E042-3541-456C-AABD-172810758A9B}">
      <dsp:nvSpPr>
        <dsp:cNvPr id="0" name=""/>
        <dsp:cNvSpPr/>
      </dsp:nvSpPr>
      <dsp:spPr>
        <a:xfrm>
          <a:off x="3557" y="2268224"/>
          <a:ext cx="1843593" cy="1214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Logging exists within their cloud ecosystem</a:t>
          </a:r>
        </a:p>
        <a:p>
          <a:pPr marL="0" lvl="0" indent="0" algn="l" defTabSz="488950">
            <a:lnSpc>
              <a:spcPct val="90000"/>
            </a:lnSpc>
            <a:spcBef>
              <a:spcPct val="0"/>
            </a:spcBef>
            <a:spcAft>
              <a:spcPct val="35000"/>
            </a:spcAft>
            <a:buNone/>
          </a:pPr>
          <a:r>
            <a:rPr lang="en-US" sz="1100" kern="1200"/>
            <a:t>No webhook capability (at the time of engineering this solution)</a:t>
          </a:r>
        </a:p>
        <a:p>
          <a:pPr marL="0" lvl="0" indent="0" algn="l" defTabSz="488950">
            <a:lnSpc>
              <a:spcPct val="90000"/>
            </a:lnSpc>
            <a:spcBef>
              <a:spcPct val="0"/>
            </a:spcBef>
            <a:spcAft>
              <a:spcPct val="35000"/>
            </a:spcAft>
            <a:buNone/>
          </a:pPr>
          <a:r>
            <a:rPr lang="en-US" sz="1100" kern="1200"/>
            <a:t>Has enough API capability to extract logs</a:t>
          </a:r>
        </a:p>
      </dsp:txBody>
      <dsp:txXfrm>
        <a:off x="3557" y="2268224"/>
        <a:ext cx="1843593" cy="1214971"/>
      </dsp:txXfrm>
    </dsp:sp>
    <dsp:sp modelId="{D63781C1-18E9-42C2-9A79-141F2031EB72}">
      <dsp:nvSpPr>
        <dsp:cNvPr id="0" name=""/>
        <dsp:cNvSpPr/>
      </dsp:nvSpPr>
      <dsp:spPr>
        <a:xfrm>
          <a:off x="2169780" y="868141"/>
          <a:ext cx="645257" cy="6452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83354A-3B44-4529-8D2E-DC018E5F620F}">
      <dsp:nvSpPr>
        <dsp:cNvPr id="0" name=""/>
        <dsp:cNvSpPr/>
      </dsp:nvSpPr>
      <dsp:spPr>
        <a:xfrm>
          <a:off x="2169780" y="1625847"/>
          <a:ext cx="1843593" cy="590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DBT Cloud runs on branch commit, and scheduled jobs. </a:t>
          </a:r>
        </a:p>
      </dsp:txBody>
      <dsp:txXfrm>
        <a:off x="2169780" y="1625847"/>
        <a:ext cx="1843593" cy="590076"/>
      </dsp:txXfrm>
    </dsp:sp>
    <dsp:sp modelId="{86A5387A-836A-45E0-BC55-F4A126CD773B}">
      <dsp:nvSpPr>
        <dsp:cNvPr id="0" name=""/>
        <dsp:cNvSpPr/>
      </dsp:nvSpPr>
      <dsp:spPr>
        <a:xfrm>
          <a:off x="2169780" y="2268224"/>
          <a:ext cx="1843593" cy="1214971"/>
        </a:xfrm>
        <a:prstGeom prst="rect">
          <a:avLst/>
        </a:prstGeom>
        <a:noFill/>
        <a:ln>
          <a:noFill/>
        </a:ln>
        <a:effectLst/>
      </dsp:spPr>
      <dsp:style>
        <a:lnRef idx="0">
          <a:scrgbClr r="0" g="0" b="0"/>
        </a:lnRef>
        <a:fillRef idx="0">
          <a:scrgbClr r="0" g="0" b="0"/>
        </a:fillRef>
        <a:effectRef idx="0">
          <a:scrgbClr r="0" g="0" b="0"/>
        </a:effectRef>
        <a:fontRef idx="minor"/>
      </dsp:style>
    </dsp:sp>
    <dsp:sp modelId="{785EF7EF-1B0A-40A1-A47F-3E634A1E78C1}">
      <dsp:nvSpPr>
        <dsp:cNvPr id="0" name=""/>
        <dsp:cNvSpPr/>
      </dsp:nvSpPr>
      <dsp:spPr>
        <a:xfrm>
          <a:off x="4336003" y="868141"/>
          <a:ext cx="645257" cy="6452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7A905E-D248-435F-A739-16C28F7DAC25}">
      <dsp:nvSpPr>
        <dsp:cNvPr id="0" name=""/>
        <dsp:cNvSpPr/>
      </dsp:nvSpPr>
      <dsp:spPr>
        <a:xfrm>
          <a:off x="4336003" y="1625847"/>
          <a:ext cx="1843593" cy="590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Email notification only notifies user’s email addresses of failure. </a:t>
          </a:r>
        </a:p>
      </dsp:txBody>
      <dsp:txXfrm>
        <a:off x="4336003" y="1625847"/>
        <a:ext cx="1843593" cy="590076"/>
      </dsp:txXfrm>
    </dsp:sp>
    <dsp:sp modelId="{D1E63256-D95F-4104-A324-3B63E11A2DC8}">
      <dsp:nvSpPr>
        <dsp:cNvPr id="0" name=""/>
        <dsp:cNvSpPr/>
      </dsp:nvSpPr>
      <dsp:spPr>
        <a:xfrm>
          <a:off x="4336003" y="2268224"/>
          <a:ext cx="1843593" cy="1214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How do we notify an entire team?</a:t>
          </a:r>
        </a:p>
        <a:p>
          <a:pPr marL="0" lvl="0" indent="0" algn="l" defTabSz="488950">
            <a:lnSpc>
              <a:spcPct val="90000"/>
            </a:lnSpc>
            <a:spcBef>
              <a:spcPct val="0"/>
            </a:spcBef>
            <a:spcAft>
              <a:spcPct val="35000"/>
            </a:spcAft>
            <a:buNone/>
          </a:pPr>
          <a:r>
            <a:rPr lang="en-US" sz="1100" kern="1200"/>
            <a:t>No one can watch email 24/7</a:t>
          </a:r>
        </a:p>
      </dsp:txBody>
      <dsp:txXfrm>
        <a:off x="4336003" y="2268224"/>
        <a:ext cx="1843593" cy="1214971"/>
      </dsp:txXfrm>
    </dsp:sp>
    <dsp:sp modelId="{00CDB9DA-94F5-4781-A070-9DA241F908D7}">
      <dsp:nvSpPr>
        <dsp:cNvPr id="0" name=""/>
        <dsp:cNvSpPr/>
      </dsp:nvSpPr>
      <dsp:spPr>
        <a:xfrm>
          <a:off x="6502225" y="868141"/>
          <a:ext cx="645257" cy="6452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76E0F0-4E1C-427E-8B03-6055769D1995}">
      <dsp:nvSpPr>
        <dsp:cNvPr id="0" name=""/>
        <dsp:cNvSpPr/>
      </dsp:nvSpPr>
      <dsp:spPr>
        <a:xfrm>
          <a:off x="6502225" y="1625847"/>
          <a:ext cx="1843593" cy="590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Slack integration only notifies a channel of failure. </a:t>
          </a:r>
        </a:p>
      </dsp:txBody>
      <dsp:txXfrm>
        <a:off x="6502225" y="1625847"/>
        <a:ext cx="1843593" cy="590076"/>
      </dsp:txXfrm>
    </dsp:sp>
    <dsp:sp modelId="{30B267E7-25D5-4279-BFBE-8AA3DF5A8B29}">
      <dsp:nvSpPr>
        <dsp:cNvPr id="0" name=""/>
        <dsp:cNvSpPr/>
      </dsp:nvSpPr>
      <dsp:spPr>
        <a:xfrm>
          <a:off x="6502225" y="2268224"/>
          <a:ext cx="1843593" cy="1214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No one can watch Slack 24/7</a:t>
          </a:r>
        </a:p>
      </dsp:txBody>
      <dsp:txXfrm>
        <a:off x="6502225" y="2268224"/>
        <a:ext cx="1843593" cy="1214971"/>
      </dsp:txXfrm>
    </dsp:sp>
    <dsp:sp modelId="{5AFEC140-B756-4AEF-96F6-8BAB938C9E50}">
      <dsp:nvSpPr>
        <dsp:cNvPr id="0" name=""/>
        <dsp:cNvSpPr/>
      </dsp:nvSpPr>
      <dsp:spPr>
        <a:xfrm>
          <a:off x="8668448" y="868141"/>
          <a:ext cx="645257" cy="64525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1E67C4-5CE2-4AD2-B8A8-D7BFB1AF54A9}">
      <dsp:nvSpPr>
        <dsp:cNvPr id="0" name=""/>
        <dsp:cNvSpPr/>
      </dsp:nvSpPr>
      <dsp:spPr>
        <a:xfrm>
          <a:off x="8668448" y="1625847"/>
          <a:ext cx="1843593" cy="590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PagerDuty notifications are required for:</a:t>
          </a:r>
        </a:p>
      </dsp:txBody>
      <dsp:txXfrm>
        <a:off x="8668448" y="1625847"/>
        <a:ext cx="1843593" cy="590076"/>
      </dsp:txXfrm>
    </dsp:sp>
    <dsp:sp modelId="{771A56D3-B99B-4FDF-A880-012805956976}">
      <dsp:nvSpPr>
        <dsp:cNvPr id="0" name=""/>
        <dsp:cNvSpPr/>
      </dsp:nvSpPr>
      <dsp:spPr>
        <a:xfrm>
          <a:off x="8668448" y="2268224"/>
          <a:ext cx="1843593" cy="1214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Degradation of service</a:t>
          </a:r>
        </a:p>
        <a:p>
          <a:pPr marL="0" lvl="0" indent="0" algn="l" defTabSz="488950">
            <a:lnSpc>
              <a:spcPct val="90000"/>
            </a:lnSpc>
            <a:spcBef>
              <a:spcPct val="0"/>
            </a:spcBef>
            <a:spcAft>
              <a:spcPct val="35000"/>
            </a:spcAft>
            <a:buNone/>
          </a:pPr>
          <a:r>
            <a:rPr lang="en-US" sz="1100" kern="1200"/>
            <a:t>Failures</a:t>
          </a:r>
        </a:p>
        <a:p>
          <a:pPr marL="0" lvl="0" indent="0" algn="l" defTabSz="488950">
            <a:lnSpc>
              <a:spcPct val="90000"/>
            </a:lnSpc>
            <a:spcBef>
              <a:spcPct val="0"/>
            </a:spcBef>
            <a:spcAft>
              <a:spcPct val="35000"/>
            </a:spcAft>
            <a:buNone/>
          </a:pPr>
          <a:r>
            <a:rPr lang="en-US" sz="1100" kern="1200"/>
            <a:t>Long-running jobs</a:t>
          </a:r>
        </a:p>
      </dsp:txBody>
      <dsp:txXfrm>
        <a:off x="8668448" y="2268224"/>
        <a:ext cx="1843593" cy="12149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7B8DFB-4F16-8342-96C7-B9FAD16BA5B3}">
      <dsp:nvSpPr>
        <dsp:cNvPr id="0" name=""/>
        <dsp:cNvSpPr/>
      </dsp:nvSpPr>
      <dsp:spPr>
        <a:xfrm>
          <a:off x="637103" y="0"/>
          <a:ext cx="6285297" cy="6285297"/>
        </a:xfrm>
        <a:prstGeom prst="diamond">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34DBD4-AC23-FA47-865A-96011F334E51}">
      <dsp:nvSpPr>
        <dsp:cNvPr id="0" name=""/>
        <dsp:cNvSpPr/>
      </dsp:nvSpPr>
      <dsp:spPr>
        <a:xfrm>
          <a:off x="1234206" y="597103"/>
          <a:ext cx="2451265" cy="2451265"/>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MySQL RDS deployment, configuration and implementation</a:t>
          </a:r>
        </a:p>
      </dsp:txBody>
      <dsp:txXfrm>
        <a:off x="1353867" y="716764"/>
        <a:ext cx="2211943" cy="2211943"/>
      </dsp:txXfrm>
    </dsp:sp>
    <dsp:sp modelId="{174ECED8-B5E9-1F43-90E9-6A3FBEA18584}">
      <dsp:nvSpPr>
        <dsp:cNvPr id="0" name=""/>
        <dsp:cNvSpPr/>
      </dsp:nvSpPr>
      <dsp:spPr>
        <a:xfrm>
          <a:off x="3874031" y="597103"/>
          <a:ext cx="2451265" cy="2451265"/>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CloudFormation custom tooling</a:t>
          </a:r>
        </a:p>
      </dsp:txBody>
      <dsp:txXfrm>
        <a:off x="3993692" y="716764"/>
        <a:ext cx="2211943" cy="2211943"/>
      </dsp:txXfrm>
    </dsp:sp>
    <dsp:sp modelId="{21BADA11-1DBE-9D4B-A27D-51DAD645CFBA}">
      <dsp:nvSpPr>
        <dsp:cNvPr id="0" name=""/>
        <dsp:cNvSpPr/>
      </dsp:nvSpPr>
      <dsp:spPr>
        <a:xfrm>
          <a:off x="1234206" y="3236927"/>
          <a:ext cx="2451265" cy="2451265"/>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Transit Gateway implementation within hybrid network</a:t>
          </a:r>
        </a:p>
      </dsp:txBody>
      <dsp:txXfrm>
        <a:off x="1353867" y="3356588"/>
        <a:ext cx="2211943" cy="2211943"/>
      </dsp:txXfrm>
    </dsp:sp>
    <dsp:sp modelId="{5CC9643B-ABD3-684E-A6F1-06495B164D01}">
      <dsp:nvSpPr>
        <dsp:cNvPr id="0" name=""/>
        <dsp:cNvSpPr/>
      </dsp:nvSpPr>
      <dsp:spPr>
        <a:xfrm>
          <a:off x="3874031" y="3236927"/>
          <a:ext cx="2451265" cy="2451265"/>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S3 backed static website with content using CloudFront</a:t>
          </a:r>
        </a:p>
      </dsp:txBody>
      <dsp:txXfrm>
        <a:off x="3993692" y="3356588"/>
        <a:ext cx="2211943" cy="2211943"/>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2/27/23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2/27/23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2/27/23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2/27/23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2/27/23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E5D9-FDDF-4895-5384-65658FA8D185}"/>
              </a:ext>
            </a:extLst>
          </p:cNvPr>
          <p:cNvSpPr>
            <a:spLocks noGrp="1"/>
          </p:cNvSpPr>
          <p:nvPr>
            <p:ph type="ctrTitle"/>
          </p:nvPr>
        </p:nvSpPr>
        <p:spPr>
          <a:xfrm>
            <a:off x="7464614" y="1783959"/>
            <a:ext cx="4087306" cy="2889114"/>
          </a:xfrm>
        </p:spPr>
        <p:txBody>
          <a:bodyPr anchor="b">
            <a:normAutofit fontScale="90000"/>
          </a:bodyPr>
          <a:lstStyle/>
          <a:p>
            <a:pPr algn="l"/>
            <a:r>
              <a:rPr lang="en-US" sz="5400" dirty="0"/>
              <a:t>Event Driven Architecture </a:t>
            </a:r>
            <a:br>
              <a:rPr lang="en-US" sz="5400" dirty="0"/>
            </a:br>
            <a:r>
              <a:rPr lang="en-US" sz="5400" dirty="0"/>
              <a:t>SES, SNS &amp; Lambda</a:t>
            </a:r>
          </a:p>
        </p:txBody>
      </p:sp>
      <p:sp>
        <p:nvSpPr>
          <p:cNvPr id="3" name="Subtitle 2">
            <a:extLst>
              <a:ext uri="{FF2B5EF4-FFF2-40B4-BE49-F238E27FC236}">
                <a16:creationId xmlns:a16="http://schemas.microsoft.com/office/drawing/2014/main" id="{998FA382-60A3-278C-55AE-01D0934DAC97}"/>
              </a:ext>
            </a:extLst>
          </p:cNvPr>
          <p:cNvSpPr>
            <a:spLocks noGrp="1"/>
          </p:cNvSpPr>
          <p:nvPr>
            <p:ph type="subTitle" idx="1"/>
          </p:nvPr>
        </p:nvSpPr>
        <p:spPr>
          <a:xfrm>
            <a:off x="7464612" y="4750893"/>
            <a:ext cx="4087305" cy="1147863"/>
          </a:xfrm>
        </p:spPr>
        <p:txBody>
          <a:bodyPr anchor="t">
            <a:normAutofit/>
          </a:bodyPr>
          <a:lstStyle/>
          <a:p>
            <a:pPr algn="l"/>
            <a:r>
              <a:rPr lang="en-US" sz="2000" dirty="0"/>
              <a:t>2/28/2023</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picture containing text, blue&#10;&#10;Description automatically generated">
            <a:extLst>
              <a:ext uri="{FF2B5EF4-FFF2-40B4-BE49-F238E27FC236}">
                <a16:creationId xmlns:a16="http://schemas.microsoft.com/office/drawing/2014/main" id="{E160350C-258C-74E6-B724-664A8763E007}"/>
              </a:ext>
            </a:extLst>
          </p:cNvPr>
          <p:cNvPicPr>
            <a:picLocks noChangeAspect="1"/>
          </p:cNvPicPr>
          <p:nvPr/>
        </p:nvPicPr>
        <p:blipFill rotWithShape="1">
          <a:blip r:embed="rId2">
            <a:extLst>
              <a:ext uri="{28A0092B-C50C-407E-A947-70E740481C1C}">
                <a14:useLocalDpi xmlns:a14="http://schemas.microsoft.com/office/drawing/2010/main" val="0"/>
              </a:ext>
            </a:extLst>
          </a:blip>
          <a:srcRect t="2426" r="-1"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8970255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2DC883-26C6-EAE5-191B-ABEF802682E6}"/>
              </a:ext>
            </a:extLst>
          </p:cNvPr>
          <p:cNvSpPr>
            <a:spLocks noGrp="1"/>
          </p:cNvSpPr>
          <p:nvPr>
            <p:ph type="title"/>
          </p:nvPr>
        </p:nvSpPr>
        <p:spPr>
          <a:xfrm>
            <a:off x="838200" y="459863"/>
            <a:ext cx="10515600" cy="1004594"/>
          </a:xfrm>
        </p:spPr>
        <p:txBody>
          <a:bodyPr>
            <a:normAutofit/>
          </a:bodyPr>
          <a:lstStyle/>
          <a:p>
            <a:pPr algn="ctr"/>
            <a:r>
              <a:rPr lang="en-US">
                <a:solidFill>
                  <a:srgbClr val="FFFFFF"/>
                </a:solidFill>
              </a:rPr>
              <a:t>Use Case?</a:t>
            </a: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F37E4CFF-57AD-CA04-69D3-0BFB3469E772}"/>
              </a:ext>
            </a:extLst>
          </p:cNvPr>
          <p:cNvGraphicFramePr>
            <a:graphicFrameLocks noGrp="1"/>
          </p:cNvGraphicFramePr>
          <p:nvPr>
            <p:ph idx="1"/>
            <p:extLst>
              <p:ext uri="{D42A27DB-BD31-4B8C-83A1-F6EECF244321}">
                <p14:modId xmlns:p14="http://schemas.microsoft.com/office/powerpoint/2010/main" val="1171253356"/>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1243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6131B-7323-6BE4-38C7-81F87C03FE04}"/>
              </a:ext>
            </a:extLst>
          </p:cNvPr>
          <p:cNvSpPr>
            <a:spLocks noGrp="1"/>
          </p:cNvSpPr>
          <p:nvPr>
            <p:ph type="title"/>
          </p:nvPr>
        </p:nvSpPr>
        <p:spPr>
          <a:xfrm>
            <a:off x="1571811" y="1573586"/>
            <a:ext cx="9122584" cy="1325563"/>
          </a:xfrm>
        </p:spPr>
        <p:txBody>
          <a:bodyPr>
            <a:normAutofit/>
          </a:bodyPr>
          <a:lstStyle/>
          <a:p>
            <a:r>
              <a:rPr lang="en-US"/>
              <a:t>Pull/Push Logs via API</a:t>
            </a:r>
          </a:p>
        </p:txBody>
      </p:sp>
      <p:sp>
        <p:nvSpPr>
          <p:cNvPr id="3" name="Content Placeholder 2">
            <a:extLst>
              <a:ext uri="{FF2B5EF4-FFF2-40B4-BE49-F238E27FC236}">
                <a16:creationId xmlns:a16="http://schemas.microsoft.com/office/drawing/2014/main" id="{476ED1B4-36B6-2137-5DC5-2D0FA5290CCF}"/>
              </a:ext>
            </a:extLst>
          </p:cNvPr>
          <p:cNvSpPr>
            <a:spLocks noGrp="1"/>
          </p:cNvSpPr>
          <p:nvPr>
            <p:ph idx="1"/>
          </p:nvPr>
        </p:nvSpPr>
        <p:spPr>
          <a:xfrm>
            <a:off x="1571811" y="3060017"/>
            <a:ext cx="6066118" cy="2438546"/>
          </a:xfrm>
        </p:spPr>
        <p:txBody>
          <a:bodyPr>
            <a:normAutofit/>
          </a:bodyPr>
          <a:lstStyle/>
          <a:p>
            <a:r>
              <a:rPr lang="en-US" sz="1300"/>
              <a:t>DBT Support recommended using the API</a:t>
            </a:r>
          </a:p>
          <a:p>
            <a:endParaRPr lang="en-US" sz="1300"/>
          </a:p>
          <a:p>
            <a:endParaRPr lang="en-US" sz="1300"/>
          </a:p>
          <a:p>
            <a:r>
              <a:rPr lang="en-US" sz="1300"/>
              <a:t>Python</a:t>
            </a:r>
          </a:p>
          <a:p>
            <a:pPr lvl="1"/>
            <a:r>
              <a:rPr lang="en-US" sz="1300"/>
              <a:t>DBT Cloud has first party support for Python PIP</a:t>
            </a:r>
          </a:p>
          <a:p>
            <a:pPr lvl="1"/>
            <a:r>
              <a:rPr lang="en-US" sz="1300"/>
              <a:t>Datadog has first party support for Python PIP</a:t>
            </a:r>
          </a:p>
          <a:p>
            <a:pPr lvl="1"/>
            <a:r>
              <a:rPr lang="en-US" sz="1300"/>
              <a:t>Data team uses python-based tools (MWAA)</a:t>
            </a:r>
          </a:p>
          <a:p>
            <a:pPr lvl="1"/>
            <a:r>
              <a:rPr lang="en-US" sz="1300"/>
              <a:t>SRE uses Python-based tools (Homegrown CloudFormation and Ansible tools)</a:t>
            </a:r>
          </a:p>
          <a:p>
            <a:pPr lvl="1"/>
            <a:endParaRPr lang="en-US" sz="1300"/>
          </a:p>
        </p:txBody>
      </p:sp>
      <p:sp>
        <p:nvSpPr>
          <p:cNvPr id="23" name="Freeform 6">
            <a:extLst>
              <a:ext uri="{FF2B5EF4-FFF2-40B4-BE49-F238E27FC236}">
                <a16:creationId xmlns:a16="http://schemas.microsoft.com/office/drawing/2014/main" id="{A9616D99-AEFB-4C95-84EF-5DEC698D9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sp>
        <p:nvSpPr>
          <p:cNvPr id="25" name="Freeform 6">
            <a:extLst>
              <a:ext uri="{FF2B5EF4-FFF2-40B4-BE49-F238E27FC236}">
                <a16:creationId xmlns:a16="http://schemas.microsoft.com/office/drawing/2014/main" id="{D0F97023-F626-4FC5-8C2D-753B5C7F4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sp>
      <p:pic>
        <p:nvPicPr>
          <p:cNvPr id="7" name="Picture 6">
            <a:extLst>
              <a:ext uri="{FF2B5EF4-FFF2-40B4-BE49-F238E27FC236}">
                <a16:creationId xmlns:a16="http://schemas.microsoft.com/office/drawing/2014/main" id="{56DFC3B4-D86C-625C-8F8B-0F53221748DA}"/>
              </a:ext>
            </a:extLst>
          </p:cNvPr>
          <p:cNvPicPr>
            <a:picLocks noChangeAspect="1"/>
          </p:cNvPicPr>
          <p:nvPr/>
        </p:nvPicPr>
        <p:blipFill>
          <a:blip r:embed="rId2"/>
          <a:stretch>
            <a:fillRect/>
          </a:stretch>
        </p:blipFill>
        <p:spPr>
          <a:xfrm>
            <a:off x="8077756" y="1851503"/>
            <a:ext cx="2542433" cy="769727"/>
          </a:xfrm>
          <a:prstGeom prst="rect">
            <a:avLst/>
          </a:prstGeom>
        </p:spPr>
      </p:pic>
    </p:spTree>
    <p:extLst>
      <p:ext uri="{BB962C8B-B14F-4D97-AF65-F5344CB8AC3E}">
        <p14:creationId xmlns:p14="http://schemas.microsoft.com/office/powerpoint/2010/main" val="1255635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A84B152-3496-4C52-AF08-97AFFC09D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1DDED471-2BAF-9011-F218-597C74588B48}"/>
              </a:ext>
            </a:extLst>
          </p:cNvPr>
          <p:cNvSpPr>
            <a:spLocks noGrp="1"/>
          </p:cNvSpPr>
          <p:nvPr>
            <p:ph type="title"/>
          </p:nvPr>
        </p:nvSpPr>
        <p:spPr>
          <a:xfrm>
            <a:off x="838201" y="365125"/>
            <a:ext cx="5393360" cy="1325563"/>
          </a:xfrm>
        </p:spPr>
        <p:txBody>
          <a:bodyPr>
            <a:normAutofit/>
          </a:bodyPr>
          <a:lstStyle/>
          <a:p>
            <a:r>
              <a:rPr lang="en-US" dirty="0"/>
              <a:t>Ideas/methods</a:t>
            </a:r>
          </a:p>
        </p:txBody>
      </p:sp>
      <p:sp>
        <p:nvSpPr>
          <p:cNvPr id="11" name="Freeform: Shape 10">
            <a:extLst>
              <a:ext uri="{FF2B5EF4-FFF2-40B4-BE49-F238E27FC236}">
                <a16:creationId xmlns:a16="http://schemas.microsoft.com/office/drawing/2014/main" id="{6B2ADB95-0FA3-4BD7-A8AC-89D014A8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4D713450-71F6-854E-581A-2B99485C5F57}"/>
              </a:ext>
            </a:extLst>
          </p:cNvPr>
          <p:cNvSpPr>
            <a:spLocks noGrp="1"/>
          </p:cNvSpPr>
          <p:nvPr>
            <p:ph idx="1"/>
          </p:nvPr>
        </p:nvSpPr>
        <p:spPr>
          <a:xfrm>
            <a:off x="838200" y="1825625"/>
            <a:ext cx="5393361" cy="4351338"/>
          </a:xfrm>
        </p:spPr>
        <p:txBody>
          <a:bodyPr>
            <a:normAutofit/>
          </a:bodyPr>
          <a:lstStyle/>
          <a:p>
            <a:r>
              <a:rPr lang="en-US" sz="1500" dirty="0"/>
              <a:t>Trigger upon webhook by CI</a:t>
            </a:r>
          </a:p>
          <a:p>
            <a:pPr lvl="1"/>
            <a:r>
              <a:rPr lang="en-US" sz="1500" dirty="0"/>
              <a:t>Doesn’t account for scheduled jobs</a:t>
            </a:r>
          </a:p>
          <a:p>
            <a:r>
              <a:rPr lang="en-US" sz="1500" dirty="0"/>
              <a:t>Trigger Lambda from CI scheduled job w/ </a:t>
            </a:r>
            <a:r>
              <a:rPr lang="en-US" sz="1500" dirty="0" err="1"/>
              <a:t>cron</a:t>
            </a:r>
            <a:r>
              <a:rPr lang="en-US" sz="1500" dirty="0"/>
              <a:t> (Actions or Jenkins)</a:t>
            </a:r>
          </a:p>
          <a:p>
            <a:pPr lvl="1"/>
            <a:r>
              <a:rPr lang="en-US" sz="1500" dirty="0"/>
              <a:t>Developers do not want to commit to more files ”outside the DBT Cloud ecosystem”</a:t>
            </a:r>
          </a:p>
          <a:p>
            <a:pPr lvl="1"/>
            <a:r>
              <a:rPr lang="en-US" sz="1500" dirty="0"/>
              <a:t>Requires knowledge and education from Ops on GitHub actions scheduled jobs</a:t>
            </a:r>
          </a:p>
          <a:p>
            <a:r>
              <a:rPr lang="en-US" sz="1500" dirty="0" err="1"/>
              <a:t>Eventbridge</a:t>
            </a:r>
            <a:r>
              <a:rPr lang="en-US" sz="1500" dirty="0"/>
              <a:t> rules to trigger Lambda</a:t>
            </a:r>
          </a:p>
          <a:p>
            <a:pPr lvl="1"/>
            <a:r>
              <a:rPr lang="en-US" sz="1500" dirty="0"/>
              <a:t>Too labor intensive/complicated to sync triggers with jobs</a:t>
            </a:r>
          </a:p>
          <a:p>
            <a:r>
              <a:rPr lang="en-US" sz="1500" dirty="0"/>
              <a:t>Slack Workbooks</a:t>
            </a:r>
          </a:p>
          <a:p>
            <a:pPr lvl="1"/>
            <a:r>
              <a:rPr lang="en-US" sz="1500" dirty="0"/>
              <a:t>DBT Cloud has Slack notifications, but we haven’t used workbooks in the past</a:t>
            </a:r>
          </a:p>
          <a:p>
            <a:r>
              <a:rPr lang="en-US" sz="1500" dirty="0"/>
              <a:t>Email triggered ingestion</a:t>
            </a:r>
          </a:p>
          <a:p>
            <a:pPr lvl="1"/>
            <a:r>
              <a:rPr lang="en-US" sz="1500" dirty="0"/>
              <a:t>Maybe?</a:t>
            </a:r>
          </a:p>
          <a:p>
            <a:pPr lvl="1"/>
            <a:endParaRPr lang="en-US" sz="1500" dirty="0"/>
          </a:p>
        </p:txBody>
      </p:sp>
      <p:sp>
        <p:nvSpPr>
          <p:cNvPr id="13" name="Oval 12">
            <a:extLst>
              <a:ext uri="{FF2B5EF4-FFF2-40B4-BE49-F238E27FC236}">
                <a16:creationId xmlns:a16="http://schemas.microsoft.com/office/drawing/2014/main" id="{C924DBCE-E731-4B22-8181-A39C1D862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630884" cy="630884"/>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4CBF9756-6AC8-4C65-84DF-56FBFFA1D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0227"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pic>
        <p:nvPicPr>
          <p:cNvPr id="4" name="Picture 3">
            <a:extLst>
              <a:ext uri="{FF2B5EF4-FFF2-40B4-BE49-F238E27FC236}">
                <a16:creationId xmlns:a16="http://schemas.microsoft.com/office/drawing/2014/main" id="{B64E2CF4-3720-0F82-0FAB-95D431C72FD0}"/>
              </a:ext>
            </a:extLst>
          </p:cNvPr>
          <p:cNvPicPr>
            <a:picLocks noChangeAspect="1"/>
          </p:cNvPicPr>
          <p:nvPr/>
        </p:nvPicPr>
        <p:blipFill rotWithShape="1">
          <a:blip r:embed="rId2"/>
          <a:srcRect l="10510" r="8207" b="1"/>
          <a:stretch/>
        </p:blipFill>
        <p:spPr>
          <a:xfrm>
            <a:off x="7751975" y="1075239"/>
            <a:ext cx="4128603" cy="4128603"/>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7" name="Freeform: Shape 16">
            <a:extLst>
              <a:ext uri="{FF2B5EF4-FFF2-40B4-BE49-F238E27FC236}">
                <a16:creationId xmlns:a16="http://schemas.microsoft.com/office/drawing/2014/main" id="{2D385988-EAAF-4C27-AF8A-2BFBECAF3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19" name="Straight Connector 18">
            <a:extLst>
              <a:ext uri="{FF2B5EF4-FFF2-40B4-BE49-F238E27FC236}">
                <a16:creationId xmlns:a16="http://schemas.microsoft.com/office/drawing/2014/main" id="{43621FD4-D14D-45D5-9A57-9A2DE5EA59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B621D332-7329-4994-8836-C429A51B7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2D20F754-35A9-4508-BE3C-C59996D14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660867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A84B152-3496-4C52-AF08-97AFFC09D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82F91303-4C41-10C1-FC72-BD642F3D53F4}"/>
              </a:ext>
            </a:extLst>
          </p:cNvPr>
          <p:cNvSpPr>
            <a:spLocks noGrp="1"/>
          </p:cNvSpPr>
          <p:nvPr>
            <p:ph type="title"/>
          </p:nvPr>
        </p:nvSpPr>
        <p:spPr>
          <a:xfrm>
            <a:off x="838201" y="365125"/>
            <a:ext cx="5393360" cy="1325563"/>
          </a:xfrm>
        </p:spPr>
        <p:txBody>
          <a:bodyPr>
            <a:normAutofit/>
          </a:bodyPr>
          <a:lstStyle/>
          <a:p>
            <a:r>
              <a:rPr lang="en-US" dirty="0"/>
              <a:t>Considerations</a:t>
            </a:r>
          </a:p>
        </p:txBody>
      </p:sp>
      <p:sp>
        <p:nvSpPr>
          <p:cNvPr id="11" name="Freeform: Shape 10">
            <a:extLst>
              <a:ext uri="{FF2B5EF4-FFF2-40B4-BE49-F238E27FC236}">
                <a16:creationId xmlns:a16="http://schemas.microsoft.com/office/drawing/2014/main" id="{6B2ADB95-0FA3-4BD7-A8AC-89D014A8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14E79B27-17D3-4255-E3CE-31F20957CB4C}"/>
              </a:ext>
            </a:extLst>
          </p:cNvPr>
          <p:cNvSpPr>
            <a:spLocks noGrp="1"/>
          </p:cNvSpPr>
          <p:nvPr>
            <p:ph idx="1"/>
          </p:nvPr>
        </p:nvSpPr>
        <p:spPr>
          <a:xfrm>
            <a:off x="838200" y="1825625"/>
            <a:ext cx="5393361" cy="4351338"/>
          </a:xfrm>
        </p:spPr>
        <p:txBody>
          <a:bodyPr>
            <a:normAutofit/>
          </a:bodyPr>
          <a:lstStyle/>
          <a:p>
            <a:r>
              <a:rPr lang="en-US" sz="2600"/>
              <a:t>Must be scalable to hundreds of jobs.</a:t>
            </a:r>
          </a:p>
          <a:p>
            <a:r>
              <a:rPr lang="en-US" sz="2600"/>
              <a:t>How long does the execution of log ingestion take?</a:t>
            </a:r>
          </a:p>
          <a:p>
            <a:r>
              <a:rPr lang="en-US" sz="2600"/>
              <a:t>Email or Slack are the only methods of job notification status.</a:t>
            </a:r>
          </a:p>
          <a:p>
            <a:r>
              <a:rPr lang="en-US" sz="2600"/>
              <a:t>How can we monitor this log ingestion app?</a:t>
            </a:r>
          </a:p>
          <a:p>
            <a:r>
              <a:rPr lang="en-US" sz="2600"/>
              <a:t>Datadog logging must be in JSON format for easy transformation.</a:t>
            </a:r>
          </a:p>
        </p:txBody>
      </p:sp>
      <p:sp>
        <p:nvSpPr>
          <p:cNvPr id="13" name="Oval 12">
            <a:extLst>
              <a:ext uri="{FF2B5EF4-FFF2-40B4-BE49-F238E27FC236}">
                <a16:creationId xmlns:a16="http://schemas.microsoft.com/office/drawing/2014/main" id="{C924DBCE-E731-4B22-8181-A39C1D862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630884" cy="630884"/>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4CBF9756-6AC8-4C65-84DF-56FBFFA1D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0227"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pic>
        <p:nvPicPr>
          <p:cNvPr id="4" name="Picture 3">
            <a:extLst>
              <a:ext uri="{FF2B5EF4-FFF2-40B4-BE49-F238E27FC236}">
                <a16:creationId xmlns:a16="http://schemas.microsoft.com/office/drawing/2014/main" id="{AC7840A4-FCC1-D489-61DF-5BD1A1DF9169}"/>
              </a:ext>
            </a:extLst>
          </p:cNvPr>
          <p:cNvPicPr>
            <a:picLocks noChangeAspect="1"/>
          </p:cNvPicPr>
          <p:nvPr/>
        </p:nvPicPr>
        <p:blipFill rotWithShape="1">
          <a:blip r:embed="rId2"/>
          <a:srcRect l="10510" r="8207" b="1"/>
          <a:stretch/>
        </p:blipFill>
        <p:spPr>
          <a:xfrm>
            <a:off x="7751975" y="1075239"/>
            <a:ext cx="4128603" cy="4128603"/>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7" name="Freeform: Shape 16">
            <a:extLst>
              <a:ext uri="{FF2B5EF4-FFF2-40B4-BE49-F238E27FC236}">
                <a16:creationId xmlns:a16="http://schemas.microsoft.com/office/drawing/2014/main" id="{2D385988-EAAF-4C27-AF8A-2BFBECAF3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19" name="Straight Connector 18">
            <a:extLst>
              <a:ext uri="{FF2B5EF4-FFF2-40B4-BE49-F238E27FC236}">
                <a16:creationId xmlns:a16="http://schemas.microsoft.com/office/drawing/2014/main" id="{43621FD4-D14D-45D5-9A57-9A2DE5EA59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B621D332-7329-4994-8836-C429A51B7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2D20F754-35A9-4508-BE3C-C59996D14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298767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8160D3D3-43CE-79E7-DCCD-868251F13113}"/>
              </a:ext>
            </a:extLst>
          </p:cNvPr>
          <p:cNvSpPr>
            <a:spLocks noGrp="1"/>
          </p:cNvSpPr>
          <p:nvPr>
            <p:ph type="title"/>
          </p:nvPr>
        </p:nvSpPr>
        <p:spPr>
          <a:xfrm>
            <a:off x="838201" y="3998018"/>
            <a:ext cx="3981854" cy="2216513"/>
          </a:xfrm>
        </p:spPr>
        <p:txBody>
          <a:bodyPr>
            <a:normAutofit/>
          </a:bodyPr>
          <a:lstStyle/>
          <a:p>
            <a:r>
              <a:rPr lang="en-US" dirty="0"/>
              <a:t>Solution</a:t>
            </a:r>
          </a:p>
        </p:txBody>
      </p:sp>
      <p:sp>
        <p:nvSpPr>
          <p:cNvPr id="11" name="Arc 10">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AE8394C6-D9CD-0E00-6ABB-CDB308D25D6E}"/>
              </a:ext>
            </a:extLst>
          </p:cNvPr>
          <p:cNvPicPr>
            <a:picLocks noChangeAspect="1"/>
          </p:cNvPicPr>
          <p:nvPr/>
        </p:nvPicPr>
        <p:blipFill>
          <a:blip r:embed="rId2"/>
          <a:stretch>
            <a:fillRect/>
          </a:stretch>
        </p:blipFill>
        <p:spPr>
          <a:xfrm>
            <a:off x="659914" y="715496"/>
            <a:ext cx="10872172" cy="2935487"/>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7405A3DC-337A-812A-7ADC-48AEB82D4669}"/>
              </a:ext>
            </a:extLst>
          </p:cNvPr>
          <p:cNvSpPr>
            <a:spLocks noGrp="1"/>
          </p:cNvSpPr>
          <p:nvPr>
            <p:ph idx="1"/>
          </p:nvPr>
        </p:nvSpPr>
        <p:spPr>
          <a:xfrm>
            <a:off x="4970835" y="3998019"/>
            <a:ext cx="6382966" cy="2216512"/>
          </a:xfrm>
        </p:spPr>
        <p:txBody>
          <a:bodyPr>
            <a:normAutofit/>
          </a:bodyPr>
          <a:lstStyle/>
          <a:p>
            <a:r>
              <a:rPr lang="en-US" sz="1800"/>
              <a:t>Email driven architecture</a:t>
            </a:r>
          </a:p>
          <a:p>
            <a:endParaRPr lang="en-US" sz="1800"/>
          </a:p>
          <a:p>
            <a:r>
              <a:rPr lang="en-US" sz="1800"/>
              <a:t>SES – Process incoming email</a:t>
            </a:r>
          </a:p>
          <a:p>
            <a:r>
              <a:rPr lang="en-US" sz="1800"/>
              <a:t>SNS – Queue email message body into queue that is readable</a:t>
            </a:r>
          </a:p>
          <a:p>
            <a:r>
              <a:rPr lang="en-US" sz="1800"/>
              <a:t>Lamba – Parse email body, pull and push logs.</a:t>
            </a:r>
          </a:p>
        </p:txBody>
      </p:sp>
    </p:spTree>
    <p:extLst>
      <p:ext uri="{BB962C8B-B14F-4D97-AF65-F5344CB8AC3E}">
        <p14:creationId xmlns:p14="http://schemas.microsoft.com/office/powerpoint/2010/main" val="3423725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D0F23D-2EE2-DB94-8178-13A1CDB12A11}"/>
              </a:ext>
            </a:extLst>
          </p:cNvPr>
          <p:cNvSpPr>
            <a:spLocks noGrp="1"/>
          </p:cNvSpPr>
          <p:nvPr>
            <p:ph type="title"/>
          </p:nvPr>
        </p:nvSpPr>
        <p:spPr>
          <a:xfrm>
            <a:off x="572493" y="238539"/>
            <a:ext cx="11018520" cy="1434415"/>
          </a:xfrm>
        </p:spPr>
        <p:txBody>
          <a:bodyPr anchor="b">
            <a:normAutofit/>
          </a:bodyPr>
          <a:lstStyle/>
          <a:p>
            <a:r>
              <a:rPr lang="en-US" sz="5400"/>
              <a:t>CloudFormation Implementation</a:t>
            </a:r>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2E5F51D-8EB0-7E32-57C2-7A8F7F40136F}"/>
              </a:ext>
            </a:extLst>
          </p:cNvPr>
          <p:cNvSpPr>
            <a:spLocks noGrp="1"/>
          </p:cNvSpPr>
          <p:nvPr>
            <p:ph idx="1"/>
          </p:nvPr>
        </p:nvSpPr>
        <p:spPr>
          <a:xfrm>
            <a:off x="572493" y="2071316"/>
            <a:ext cx="7750892" cy="4119172"/>
          </a:xfrm>
        </p:spPr>
        <p:txBody>
          <a:bodyPr anchor="t">
            <a:noAutofit/>
          </a:bodyPr>
          <a:lstStyle/>
          <a:p>
            <a:r>
              <a:rPr lang="en-US" sz="1800" dirty="0"/>
              <a:t>IAM:</a:t>
            </a:r>
          </a:p>
          <a:p>
            <a:pPr lvl="1"/>
            <a:r>
              <a:rPr lang="en-US" sz="1800" dirty="0" err="1"/>
              <a:t>lambdaRole</a:t>
            </a:r>
            <a:r>
              <a:rPr lang="en-US" sz="1800" dirty="0"/>
              <a:t>: Role – reading secrets for API keys as environment variables</a:t>
            </a:r>
          </a:p>
          <a:p>
            <a:r>
              <a:rPr lang="en-US" sz="1800" dirty="0"/>
              <a:t>Lambda:</a:t>
            </a:r>
          </a:p>
          <a:p>
            <a:pPr lvl="1"/>
            <a:r>
              <a:rPr lang="en-US" sz="1800" dirty="0" err="1"/>
              <a:t>dbtLogIngestor</a:t>
            </a:r>
            <a:r>
              <a:rPr lang="en-US" sz="1800" dirty="0"/>
              <a:t>: Function – the code that executes the extraction</a:t>
            </a:r>
          </a:p>
          <a:p>
            <a:pPr lvl="1"/>
            <a:r>
              <a:rPr lang="en-US" sz="1800" dirty="0" err="1"/>
              <a:t>dbtLogIngestorAlias</a:t>
            </a:r>
            <a:r>
              <a:rPr lang="en-US" sz="1800" dirty="0"/>
              <a:t>: Alias – latest alias that SNS points to.</a:t>
            </a:r>
          </a:p>
          <a:p>
            <a:pPr lvl="1"/>
            <a:r>
              <a:rPr lang="en-US" sz="1800" dirty="0" err="1"/>
              <a:t>dbtPipLayer</a:t>
            </a:r>
            <a:r>
              <a:rPr lang="en-US" sz="1800" dirty="0"/>
              <a:t>: </a:t>
            </a:r>
            <a:r>
              <a:rPr lang="en-US" sz="1800" dirty="0" err="1"/>
              <a:t>LayerVersion</a:t>
            </a:r>
            <a:r>
              <a:rPr lang="en-US" sz="1800" dirty="0"/>
              <a:t> – Layer containing DBT Cloud and Datadog packages.</a:t>
            </a:r>
          </a:p>
          <a:p>
            <a:pPr lvl="1"/>
            <a:r>
              <a:rPr lang="en-US" sz="1800" dirty="0" err="1"/>
              <a:t>snsTriggerPermission</a:t>
            </a:r>
            <a:r>
              <a:rPr lang="en-US" sz="1800" dirty="0"/>
              <a:t>: Permission – Permission for SNS cloud service to trigger code.</a:t>
            </a:r>
          </a:p>
          <a:p>
            <a:r>
              <a:rPr lang="en-US" sz="1800" dirty="0"/>
              <a:t>SNS:</a:t>
            </a:r>
          </a:p>
          <a:p>
            <a:pPr lvl="1"/>
            <a:r>
              <a:rPr lang="en-US" sz="1800" dirty="0" err="1"/>
              <a:t>snsTopic</a:t>
            </a:r>
            <a:r>
              <a:rPr lang="en-US" sz="1800" dirty="0"/>
              <a:t>: Topic – Topic to publish messages to.</a:t>
            </a:r>
          </a:p>
          <a:p>
            <a:pPr lvl="1"/>
            <a:r>
              <a:rPr lang="en-US" sz="1800" dirty="0" err="1"/>
              <a:t>snsTopicPolicy</a:t>
            </a:r>
            <a:r>
              <a:rPr lang="en-US" sz="1800" dirty="0"/>
              <a:t>: </a:t>
            </a:r>
            <a:r>
              <a:rPr lang="en-US" sz="1800" dirty="0" err="1"/>
              <a:t>TopicPolicy</a:t>
            </a:r>
            <a:r>
              <a:rPr lang="en-US" sz="1800" dirty="0"/>
              <a:t> – Permission to allow SES to publish to the topic. </a:t>
            </a:r>
          </a:p>
        </p:txBody>
      </p:sp>
      <p:pic>
        <p:nvPicPr>
          <p:cNvPr id="4" name="Picture 3">
            <a:extLst>
              <a:ext uri="{FF2B5EF4-FFF2-40B4-BE49-F238E27FC236}">
                <a16:creationId xmlns:a16="http://schemas.microsoft.com/office/drawing/2014/main" id="{D058391F-61C1-90EE-792B-C184BF0C4293}"/>
              </a:ext>
            </a:extLst>
          </p:cNvPr>
          <p:cNvPicPr>
            <a:picLocks noChangeAspect="1"/>
          </p:cNvPicPr>
          <p:nvPr/>
        </p:nvPicPr>
        <p:blipFill rotWithShape="1">
          <a:blip r:embed="rId2"/>
          <a:srcRect l="7555" r="5531" b="-1"/>
          <a:stretch/>
        </p:blipFill>
        <p:spPr>
          <a:xfrm>
            <a:off x="8531443" y="2736287"/>
            <a:ext cx="2347573" cy="2440169"/>
          </a:xfrm>
          <a:prstGeom prst="rect">
            <a:avLst/>
          </a:prstGeom>
        </p:spPr>
      </p:pic>
    </p:spTree>
    <p:extLst>
      <p:ext uri="{BB962C8B-B14F-4D97-AF65-F5344CB8AC3E}">
        <p14:creationId xmlns:p14="http://schemas.microsoft.com/office/powerpoint/2010/main" val="1711687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19A758-CB42-60A4-1204-DFD2EAA4692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Lambda Code</a:t>
            </a:r>
          </a:p>
        </p:txBody>
      </p:sp>
      <p:pic>
        <p:nvPicPr>
          <p:cNvPr id="10" name="Content Placeholder 9">
            <a:extLst>
              <a:ext uri="{FF2B5EF4-FFF2-40B4-BE49-F238E27FC236}">
                <a16:creationId xmlns:a16="http://schemas.microsoft.com/office/drawing/2014/main" id="{13F8F000-B88E-E920-4F83-D903407BE0B9}"/>
              </a:ext>
            </a:extLst>
          </p:cNvPr>
          <p:cNvPicPr>
            <a:picLocks noGrp="1" noChangeAspect="1"/>
          </p:cNvPicPr>
          <p:nvPr>
            <p:ph idx="1"/>
          </p:nvPr>
        </p:nvPicPr>
        <p:blipFill>
          <a:blip r:embed="rId2"/>
          <a:stretch>
            <a:fillRect/>
          </a:stretch>
        </p:blipFill>
        <p:spPr>
          <a:xfrm>
            <a:off x="5416062" y="100320"/>
            <a:ext cx="6775938" cy="6657360"/>
          </a:xfrm>
          <a:prstGeom prst="rect">
            <a:avLst/>
          </a:prstGeom>
        </p:spPr>
      </p:pic>
    </p:spTree>
    <p:extLst>
      <p:ext uri="{BB962C8B-B14F-4D97-AF65-F5344CB8AC3E}">
        <p14:creationId xmlns:p14="http://schemas.microsoft.com/office/powerpoint/2010/main" val="2053827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40AF07-4737-BAD3-39C3-6AB74F96E7E3}"/>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Lambda Code</a:t>
            </a:r>
          </a:p>
        </p:txBody>
      </p:sp>
      <p:sp>
        <p:nvSpPr>
          <p:cNvPr id="6" name="Content Placeholder 5">
            <a:extLst>
              <a:ext uri="{FF2B5EF4-FFF2-40B4-BE49-F238E27FC236}">
                <a16:creationId xmlns:a16="http://schemas.microsoft.com/office/drawing/2014/main" id="{29E551D3-2FE6-25FE-5EE8-BD5313A797CA}"/>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710669F7-9B19-E80D-CD6C-6BA67B99D34D}"/>
              </a:ext>
            </a:extLst>
          </p:cNvPr>
          <p:cNvPicPr>
            <a:picLocks noChangeAspect="1"/>
          </p:cNvPicPr>
          <p:nvPr/>
        </p:nvPicPr>
        <p:blipFill>
          <a:blip r:embed="rId2"/>
          <a:stretch>
            <a:fillRect/>
          </a:stretch>
        </p:blipFill>
        <p:spPr>
          <a:xfrm>
            <a:off x="5371439" y="1702057"/>
            <a:ext cx="7028269" cy="3205712"/>
          </a:xfrm>
          <a:prstGeom prst="rect">
            <a:avLst/>
          </a:prstGeom>
        </p:spPr>
      </p:pic>
    </p:spTree>
    <p:extLst>
      <p:ext uri="{BB962C8B-B14F-4D97-AF65-F5344CB8AC3E}">
        <p14:creationId xmlns:p14="http://schemas.microsoft.com/office/powerpoint/2010/main" val="4130858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B62C3D-A6ED-D6C1-4095-F248F866576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Lambda Code</a:t>
            </a:r>
          </a:p>
        </p:txBody>
      </p:sp>
      <p:pic>
        <p:nvPicPr>
          <p:cNvPr id="4" name="Content Placeholder 3">
            <a:extLst>
              <a:ext uri="{FF2B5EF4-FFF2-40B4-BE49-F238E27FC236}">
                <a16:creationId xmlns:a16="http://schemas.microsoft.com/office/drawing/2014/main" id="{B7FB7B83-E91B-2E62-B57A-0D22FB90C779}"/>
              </a:ext>
            </a:extLst>
          </p:cNvPr>
          <p:cNvPicPr>
            <a:picLocks noGrp="1" noChangeAspect="1"/>
          </p:cNvPicPr>
          <p:nvPr>
            <p:ph idx="1"/>
          </p:nvPr>
        </p:nvPicPr>
        <p:blipFill>
          <a:blip r:embed="rId2"/>
          <a:stretch>
            <a:fillRect/>
          </a:stretch>
        </p:blipFill>
        <p:spPr>
          <a:xfrm>
            <a:off x="5749321" y="0"/>
            <a:ext cx="5413979" cy="6941000"/>
          </a:xfrm>
          <a:prstGeom prst="rect">
            <a:avLst/>
          </a:prstGeom>
        </p:spPr>
      </p:pic>
    </p:spTree>
    <p:extLst>
      <p:ext uri="{BB962C8B-B14F-4D97-AF65-F5344CB8AC3E}">
        <p14:creationId xmlns:p14="http://schemas.microsoft.com/office/powerpoint/2010/main" val="1790264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3880C8-5CC1-0735-27ED-DD5D3A7969C6}"/>
              </a:ext>
            </a:extLst>
          </p:cNvPr>
          <p:cNvSpPr>
            <a:spLocks noGrp="1"/>
          </p:cNvSpPr>
          <p:nvPr>
            <p:ph type="title"/>
          </p:nvPr>
        </p:nvSpPr>
        <p:spPr>
          <a:xfrm>
            <a:off x="630936" y="502920"/>
            <a:ext cx="3419856" cy="1463040"/>
          </a:xfrm>
        </p:spPr>
        <p:txBody>
          <a:bodyPr anchor="ctr">
            <a:normAutofit/>
          </a:bodyPr>
          <a:lstStyle/>
          <a:p>
            <a:r>
              <a:rPr lang="en-US" sz="4800"/>
              <a:t>Monitoring and Alerting</a:t>
            </a:r>
          </a:p>
        </p:txBody>
      </p:sp>
      <p:sp>
        <p:nvSpPr>
          <p:cNvPr id="11"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54BF157-9917-292C-A179-88807DA3C622}"/>
              </a:ext>
            </a:extLst>
          </p:cNvPr>
          <p:cNvSpPr>
            <a:spLocks noGrp="1"/>
          </p:cNvSpPr>
          <p:nvPr>
            <p:ph idx="1"/>
          </p:nvPr>
        </p:nvSpPr>
        <p:spPr>
          <a:xfrm>
            <a:off x="4654295" y="502920"/>
            <a:ext cx="6894576" cy="1463040"/>
          </a:xfrm>
        </p:spPr>
        <p:txBody>
          <a:bodyPr anchor="ctr">
            <a:normAutofit/>
          </a:bodyPr>
          <a:lstStyle/>
          <a:p>
            <a:r>
              <a:rPr lang="en-US" sz="1200"/>
              <a:t>Datadog Native AWS integration for log ingestor metrics/failures</a:t>
            </a:r>
          </a:p>
          <a:p>
            <a:endParaRPr lang="en-US" sz="1200"/>
          </a:p>
          <a:p>
            <a:r>
              <a:rPr lang="en-US" sz="1200"/>
              <a:t>Custom metrics created from Datadog Logs</a:t>
            </a:r>
          </a:p>
          <a:p>
            <a:endParaRPr lang="en-US" sz="1200"/>
          </a:p>
          <a:p>
            <a:r>
              <a:rPr lang="en-US" sz="1200"/>
              <a:t>Monitors written from custom metrics. </a:t>
            </a:r>
          </a:p>
        </p:txBody>
      </p:sp>
      <p:pic>
        <p:nvPicPr>
          <p:cNvPr id="6" name="Picture 5">
            <a:extLst>
              <a:ext uri="{FF2B5EF4-FFF2-40B4-BE49-F238E27FC236}">
                <a16:creationId xmlns:a16="http://schemas.microsoft.com/office/drawing/2014/main" id="{1DA495F6-B08A-9255-A37E-779CE802DC8B}"/>
              </a:ext>
            </a:extLst>
          </p:cNvPr>
          <p:cNvPicPr>
            <a:picLocks noChangeAspect="1"/>
          </p:cNvPicPr>
          <p:nvPr/>
        </p:nvPicPr>
        <p:blipFill>
          <a:blip r:embed="rId2"/>
          <a:stretch>
            <a:fillRect/>
          </a:stretch>
        </p:blipFill>
        <p:spPr>
          <a:xfrm>
            <a:off x="251287" y="2279687"/>
            <a:ext cx="11689425" cy="4205970"/>
          </a:xfrm>
          <a:prstGeom prst="rect">
            <a:avLst/>
          </a:prstGeom>
        </p:spPr>
      </p:pic>
    </p:spTree>
    <p:extLst>
      <p:ext uri="{BB962C8B-B14F-4D97-AF65-F5344CB8AC3E}">
        <p14:creationId xmlns:p14="http://schemas.microsoft.com/office/powerpoint/2010/main" val="1772602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E736BE1-4B4C-1119-36E4-19B062E7F4B6}"/>
              </a:ext>
            </a:extLst>
          </p:cNvPr>
          <p:cNvPicPr>
            <a:picLocks noChangeAspect="1"/>
          </p:cNvPicPr>
          <p:nvPr/>
        </p:nvPicPr>
        <p:blipFill rotWithShape="1">
          <a:blip r:embed="rId2"/>
          <a:srcRect l="2006"/>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4B79E1D-1D35-1AC1-481B-639B6A13EB93}"/>
              </a:ext>
            </a:extLst>
          </p:cNvPr>
          <p:cNvSpPr>
            <a:spLocks noGrp="1"/>
          </p:cNvSpPr>
          <p:nvPr>
            <p:ph type="title"/>
          </p:nvPr>
        </p:nvSpPr>
        <p:spPr>
          <a:xfrm>
            <a:off x="838200" y="365125"/>
            <a:ext cx="3822189" cy="1899912"/>
          </a:xfrm>
        </p:spPr>
        <p:txBody>
          <a:bodyPr>
            <a:normAutofit/>
          </a:bodyPr>
          <a:lstStyle/>
          <a:p>
            <a:r>
              <a:rPr lang="en-US" sz="4000"/>
              <a:t>Rules/Code of Conduct</a:t>
            </a:r>
          </a:p>
        </p:txBody>
      </p:sp>
      <p:sp>
        <p:nvSpPr>
          <p:cNvPr id="3" name="Content Placeholder 2">
            <a:extLst>
              <a:ext uri="{FF2B5EF4-FFF2-40B4-BE49-F238E27FC236}">
                <a16:creationId xmlns:a16="http://schemas.microsoft.com/office/drawing/2014/main" id="{2765F4D2-7EB0-08BE-FA3E-C58249C85DF0}"/>
              </a:ext>
            </a:extLst>
          </p:cNvPr>
          <p:cNvSpPr>
            <a:spLocks noGrp="1"/>
          </p:cNvSpPr>
          <p:nvPr>
            <p:ph idx="1"/>
          </p:nvPr>
        </p:nvSpPr>
        <p:spPr>
          <a:xfrm>
            <a:off x="0" y="1934308"/>
            <a:ext cx="4660389" cy="4242655"/>
          </a:xfrm>
        </p:spPr>
        <p:txBody>
          <a:bodyPr>
            <a:normAutofit/>
          </a:bodyPr>
          <a:lstStyle/>
          <a:p>
            <a:endParaRPr lang="en-US" sz="1800" dirty="0"/>
          </a:p>
          <a:p>
            <a:pPr lvl="1"/>
            <a:r>
              <a:rPr lang="en-US" sz="1800" dirty="0"/>
              <a:t>Be respectful: Treat others with kindness and consideration, regardless of differences in opinions, backgrounds, or beliefs.</a:t>
            </a:r>
          </a:p>
          <a:p>
            <a:pPr lvl="1"/>
            <a:r>
              <a:rPr lang="en-US" sz="1800" dirty="0"/>
              <a:t>Communicate effectively: Use clear and concise language when communicating with others and avoid using offensive or derogatory language.</a:t>
            </a:r>
          </a:p>
          <a:p>
            <a:pPr lvl="1"/>
            <a:r>
              <a:rPr lang="en-US" sz="1800" dirty="0"/>
              <a:t>Follow the rules: Adhere to all applicable laws, policies, and guidelines, and seek guidance when in doubt.</a:t>
            </a:r>
          </a:p>
          <a:p>
            <a:pPr lvl="1"/>
            <a:r>
              <a:rPr lang="en-US" sz="1800" dirty="0"/>
              <a:t>Respect the space: Clean up after yourself and return furniture to its original spots.</a:t>
            </a:r>
          </a:p>
        </p:txBody>
      </p:sp>
    </p:spTree>
    <p:extLst>
      <p:ext uri="{BB962C8B-B14F-4D97-AF65-F5344CB8AC3E}">
        <p14:creationId xmlns:p14="http://schemas.microsoft.com/office/powerpoint/2010/main" val="2597990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0882026-6B59-2650-4DF4-33E37DFB868C}"/>
              </a:ext>
            </a:extLst>
          </p:cNvPr>
          <p:cNvPicPr>
            <a:picLocks noGrp="1" noChangeAspect="1"/>
          </p:cNvPicPr>
          <p:nvPr>
            <p:ph idx="1"/>
          </p:nvPr>
        </p:nvPicPr>
        <p:blipFill rotWithShape="1">
          <a:blip r:embed="rId2"/>
          <a:srcRect l="11556" r="-1" b="-1"/>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CEBE94-8A68-9F12-CA51-72045271B0A8}"/>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Questions?</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80363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9F38E868-B6AB-7540-DAF1-33D329CE1005}"/>
              </a:ext>
            </a:extLst>
          </p:cNvPr>
          <p:cNvSpPr>
            <a:spLocks noGrp="1"/>
          </p:cNvSpPr>
          <p:nvPr>
            <p:ph type="title"/>
          </p:nvPr>
        </p:nvSpPr>
        <p:spPr>
          <a:xfrm rot="16200000">
            <a:off x="-1325880" y="1947672"/>
            <a:ext cx="5961888" cy="2788920"/>
          </a:xfrm>
        </p:spPr>
        <p:txBody>
          <a:bodyPr anchor="ctr">
            <a:normAutofit/>
          </a:bodyPr>
          <a:lstStyle/>
          <a:p>
            <a:r>
              <a:rPr lang="en-US" sz="4800">
                <a:solidFill>
                  <a:schemeClr val="bg1"/>
                </a:solidFill>
              </a:rPr>
              <a:t>Future topics?</a:t>
            </a:r>
          </a:p>
        </p:txBody>
      </p:sp>
      <p:graphicFrame>
        <p:nvGraphicFramePr>
          <p:cNvPr id="5" name="Content Placeholder 2">
            <a:extLst>
              <a:ext uri="{FF2B5EF4-FFF2-40B4-BE49-F238E27FC236}">
                <a16:creationId xmlns:a16="http://schemas.microsoft.com/office/drawing/2014/main" id="{DEFC73A4-373D-427C-B4C6-7DD92034BB8D}"/>
              </a:ext>
            </a:extLst>
          </p:cNvPr>
          <p:cNvGraphicFramePr>
            <a:graphicFrameLocks noGrp="1"/>
          </p:cNvGraphicFramePr>
          <p:nvPr>
            <p:ph idx="1"/>
            <p:extLst>
              <p:ext uri="{D42A27DB-BD31-4B8C-83A1-F6EECF244321}">
                <p14:modId xmlns:p14="http://schemas.microsoft.com/office/powerpoint/2010/main" val="1598109507"/>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8180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1519F7-C721-D75A-CEEE-364976171703}"/>
              </a:ext>
            </a:extLst>
          </p:cNvPr>
          <p:cNvSpPr>
            <a:spLocks noGrp="1"/>
          </p:cNvSpPr>
          <p:nvPr>
            <p:ph type="title"/>
          </p:nvPr>
        </p:nvSpPr>
        <p:spPr>
          <a:xfrm>
            <a:off x="640080" y="325369"/>
            <a:ext cx="4368602" cy="1956841"/>
          </a:xfrm>
        </p:spPr>
        <p:txBody>
          <a:bodyPr anchor="b">
            <a:normAutofit/>
          </a:bodyPr>
          <a:lstStyle/>
          <a:p>
            <a:r>
              <a:rPr lang="en-US" sz="5400"/>
              <a:t>What are we doing here?</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4DEBE4C-3485-69DF-6089-53CC4E988327}"/>
              </a:ext>
            </a:extLst>
          </p:cNvPr>
          <p:cNvSpPr>
            <a:spLocks noGrp="1"/>
          </p:cNvSpPr>
          <p:nvPr>
            <p:ph idx="1"/>
          </p:nvPr>
        </p:nvSpPr>
        <p:spPr>
          <a:xfrm>
            <a:off x="640080" y="2872899"/>
            <a:ext cx="4243589" cy="3320668"/>
          </a:xfrm>
        </p:spPr>
        <p:txBody>
          <a:bodyPr>
            <a:normAutofit/>
          </a:bodyPr>
          <a:lstStyle/>
          <a:p>
            <a:pPr marL="0" indent="0">
              <a:buNone/>
            </a:pPr>
            <a:r>
              <a:rPr lang="en-US" sz="2000" dirty="0"/>
              <a:t>Networking</a:t>
            </a:r>
          </a:p>
          <a:p>
            <a:pPr marL="0" indent="0">
              <a:buNone/>
            </a:pPr>
            <a:endParaRPr lang="en-US" sz="1500" dirty="0"/>
          </a:p>
          <a:p>
            <a:pPr lvl="1"/>
            <a:r>
              <a:rPr lang="en-US" sz="1500" dirty="0"/>
              <a:t>Increased opportunities – not what you know, but who you know.</a:t>
            </a:r>
          </a:p>
          <a:p>
            <a:pPr lvl="1"/>
            <a:r>
              <a:rPr lang="en-US" sz="1500" dirty="0"/>
              <a:t>Staying informed – keeping your finger on the pulse.</a:t>
            </a:r>
          </a:p>
          <a:p>
            <a:pPr lvl="1"/>
            <a:r>
              <a:rPr lang="en-US" sz="1500" dirty="0"/>
              <a:t>Helping others – connecting those in your social circle to the right people.</a:t>
            </a:r>
          </a:p>
          <a:p>
            <a:pPr lvl="1"/>
            <a:r>
              <a:rPr lang="en-US" sz="1500" dirty="0"/>
              <a:t>Collaborating – problem-solving, knowledge sharing.</a:t>
            </a:r>
          </a:p>
          <a:p>
            <a:pPr lvl="1"/>
            <a:r>
              <a:rPr lang="en-US" sz="1500" dirty="0"/>
              <a:t>Socializing – Some people need to talk to other people in the flesh!</a:t>
            </a:r>
          </a:p>
          <a:p>
            <a:endParaRPr lang="en-US" sz="1500" dirty="0"/>
          </a:p>
        </p:txBody>
      </p:sp>
      <p:pic>
        <p:nvPicPr>
          <p:cNvPr id="4" name="Picture 3">
            <a:extLst>
              <a:ext uri="{FF2B5EF4-FFF2-40B4-BE49-F238E27FC236}">
                <a16:creationId xmlns:a16="http://schemas.microsoft.com/office/drawing/2014/main" id="{73A8A67E-E3FD-09C6-958B-EF545BB78183}"/>
              </a:ext>
            </a:extLst>
          </p:cNvPr>
          <p:cNvPicPr>
            <a:picLocks noChangeAspect="1"/>
          </p:cNvPicPr>
          <p:nvPr/>
        </p:nvPicPr>
        <p:blipFill rotWithShape="1">
          <a:blip r:embed="rId2"/>
          <a:srcRect t="3634" r="2" b="439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855046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EFFC1-993A-8DE3-8703-5CC9CDFB0953}"/>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kern="1200" dirty="0">
                <a:solidFill>
                  <a:schemeClr val="tx1"/>
                </a:solidFill>
                <a:latin typeface="+mj-lt"/>
                <a:ea typeface="+mj-ea"/>
                <a:cs typeface="+mj-cs"/>
              </a:rPr>
              <a:t>Introductions</a:t>
            </a:r>
          </a:p>
        </p:txBody>
      </p:sp>
      <p:sp>
        <p:nvSpPr>
          <p:cNvPr id="6" name="Title 1">
            <a:extLst>
              <a:ext uri="{FF2B5EF4-FFF2-40B4-BE49-F238E27FC236}">
                <a16:creationId xmlns:a16="http://schemas.microsoft.com/office/drawing/2014/main" id="{E2E49D9A-7A43-641E-FCC7-8421B71A88BB}"/>
              </a:ext>
            </a:extLst>
          </p:cNvPr>
          <p:cNvSpPr txBox="1">
            <a:spLocks/>
          </p:cNvSpPr>
          <p:nvPr/>
        </p:nvSpPr>
        <p:spPr>
          <a:xfrm>
            <a:off x="1136428" y="1945813"/>
            <a:ext cx="6467867" cy="34506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r>
              <a:rPr lang="en-US" sz="2400" dirty="0">
                <a:latin typeface="+mn-lt"/>
                <a:ea typeface="+mn-ea"/>
                <a:cs typeface="+mn-cs"/>
              </a:rPr>
              <a:t>Trent Nielsen</a:t>
            </a:r>
          </a:p>
          <a:p>
            <a:pPr indent="-228600">
              <a:spcAft>
                <a:spcPts val="600"/>
              </a:spcAft>
              <a:buFont typeface="Arial" panose="020B0604020202020204" pitchFamily="34" charset="0"/>
              <a:buChar char="•"/>
            </a:pPr>
            <a:r>
              <a:rPr lang="en-US" sz="2400" dirty="0">
                <a:latin typeface="+mn-lt"/>
                <a:ea typeface="+mn-ea"/>
                <a:cs typeface="+mn-cs"/>
              </a:rPr>
              <a:t>Title: Enterprise Architect</a:t>
            </a:r>
          </a:p>
          <a:p>
            <a:pPr indent="-228600">
              <a:spcAft>
                <a:spcPts val="600"/>
              </a:spcAft>
              <a:buFont typeface="Arial" panose="020B0604020202020204" pitchFamily="34" charset="0"/>
              <a:buChar char="•"/>
            </a:pPr>
            <a:r>
              <a:rPr lang="en-US" sz="2400" dirty="0">
                <a:latin typeface="+mn-lt"/>
                <a:ea typeface="+mn-ea"/>
                <a:cs typeface="+mn-cs"/>
              </a:rPr>
              <a:t>Company: Parson’s Xtreme Golf</a:t>
            </a:r>
          </a:p>
          <a:p>
            <a:pPr>
              <a:spcAft>
                <a:spcPts val="600"/>
              </a:spcAft>
            </a:pPr>
            <a:endParaRPr lang="en-US" sz="2400" dirty="0">
              <a:latin typeface="+mn-lt"/>
              <a:ea typeface="+mn-ea"/>
              <a:cs typeface="+mn-cs"/>
            </a:endParaRPr>
          </a:p>
        </p:txBody>
      </p:sp>
      <p:sp>
        <p:nvSpPr>
          <p:cNvPr id="30" name="Rectangle 10">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1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FF8C027-80EA-B234-89A4-DA6BD5120E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7105" y="2228892"/>
            <a:ext cx="2393335" cy="2400213"/>
          </a:xfrm>
          <a:prstGeom prst="rect">
            <a:avLst/>
          </a:prstGeom>
        </p:spPr>
      </p:pic>
      <p:pic>
        <p:nvPicPr>
          <p:cNvPr id="5" name="Content Placeholder 4" descr="Text, logo, company name&#10;&#10;Description automatically generated">
            <a:extLst>
              <a:ext uri="{FF2B5EF4-FFF2-40B4-BE49-F238E27FC236}">
                <a16:creationId xmlns:a16="http://schemas.microsoft.com/office/drawing/2014/main" id="{80E30CF4-D0D0-D441-3929-5206EA53C26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254442" y="2991587"/>
            <a:ext cx="1462088" cy="874822"/>
          </a:xfrm>
          <a:prstGeom prst="rect">
            <a:avLst/>
          </a:prstGeom>
        </p:spPr>
      </p:pic>
    </p:spTree>
    <p:extLst>
      <p:ext uri="{BB962C8B-B14F-4D97-AF65-F5344CB8AC3E}">
        <p14:creationId xmlns:p14="http://schemas.microsoft.com/office/powerpoint/2010/main" val="1119745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2E49D9A-7A43-641E-FCC7-8421B71A88BB}"/>
              </a:ext>
            </a:extLst>
          </p:cNvPr>
          <p:cNvSpPr txBox="1">
            <a:spLocks/>
          </p:cNvSpPr>
          <p:nvPr/>
        </p:nvSpPr>
        <p:spPr>
          <a:xfrm>
            <a:off x="629533" y="81626"/>
            <a:ext cx="6467867" cy="34506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r>
              <a:rPr lang="en-US" sz="2400" dirty="0">
                <a:latin typeface="+mn-lt"/>
                <a:ea typeface="+mn-ea"/>
                <a:cs typeface="+mn-cs"/>
              </a:rPr>
              <a:t>Dirk Arends</a:t>
            </a:r>
          </a:p>
          <a:p>
            <a:pPr indent="-228600">
              <a:spcAft>
                <a:spcPts val="600"/>
              </a:spcAft>
              <a:buFont typeface="Arial" panose="020B0604020202020204" pitchFamily="34" charset="0"/>
              <a:buChar char="•"/>
            </a:pPr>
            <a:r>
              <a:rPr lang="en-US" sz="2400" dirty="0">
                <a:latin typeface="+mn-lt"/>
                <a:ea typeface="+mn-ea"/>
                <a:cs typeface="+mn-cs"/>
              </a:rPr>
              <a:t>Role: Principal Migration Advisor</a:t>
            </a:r>
          </a:p>
          <a:p>
            <a:pPr indent="-228600">
              <a:spcAft>
                <a:spcPts val="600"/>
              </a:spcAft>
              <a:buFont typeface="Arial" panose="020B0604020202020204" pitchFamily="34" charset="0"/>
              <a:buChar char="•"/>
            </a:pPr>
            <a:r>
              <a:rPr lang="en-US" sz="2400" dirty="0">
                <a:latin typeface="+mn-lt"/>
                <a:ea typeface="+mn-ea"/>
                <a:cs typeface="+mn-cs"/>
              </a:rPr>
              <a:t>Company: Amazon Web Services</a:t>
            </a:r>
          </a:p>
          <a:p>
            <a:pPr>
              <a:spcAft>
                <a:spcPts val="600"/>
              </a:spcAft>
            </a:pPr>
            <a:endParaRPr lang="en-US" sz="2400" dirty="0">
              <a:latin typeface="+mn-lt"/>
              <a:ea typeface="+mn-ea"/>
              <a:cs typeface="+mn-cs"/>
            </a:endParaRPr>
          </a:p>
        </p:txBody>
      </p:sp>
      <p:pic>
        <p:nvPicPr>
          <p:cNvPr id="11" name="Picture 10" descr="A picture containing logo&#10;&#10;Description automatically generated">
            <a:extLst>
              <a:ext uri="{FF2B5EF4-FFF2-40B4-BE49-F238E27FC236}">
                <a16:creationId xmlns:a16="http://schemas.microsoft.com/office/drawing/2014/main" id="{9F363F32-40E3-A6D8-1088-3E058C1FEA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0333" y="181018"/>
            <a:ext cx="4838700" cy="2578100"/>
          </a:xfrm>
          <a:prstGeom prst="rect">
            <a:avLst/>
          </a:prstGeom>
        </p:spPr>
      </p:pic>
      <p:sp>
        <p:nvSpPr>
          <p:cNvPr id="12" name="Title 1">
            <a:extLst>
              <a:ext uri="{FF2B5EF4-FFF2-40B4-BE49-F238E27FC236}">
                <a16:creationId xmlns:a16="http://schemas.microsoft.com/office/drawing/2014/main" id="{D749E312-150F-6916-3CA0-10323136CD89}"/>
              </a:ext>
            </a:extLst>
          </p:cNvPr>
          <p:cNvSpPr txBox="1">
            <a:spLocks/>
          </p:cNvSpPr>
          <p:nvPr/>
        </p:nvSpPr>
        <p:spPr>
          <a:xfrm>
            <a:off x="629533" y="2858509"/>
            <a:ext cx="6467867" cy="34506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r>
              <a:rPr lang="en-US" sz="2400" dirty="0">
                <a:latin typeface="+mn-lt"/>
                <a:ea typeface="+mn-ea"/>
                <a:cs typeface="+mn-cs"/>
              </a:rPr>
              <a:t>AJ </a:t>
            </a:r>
            <a:r>
              <a:rPr lang="en-US" sz="2400" dirty="0" err="1">
                <a:latin typeface="+mn-lt"/>
                <a:ea typeface="+mn-ea"/>
                <a:cs typeface="+mn-cs"/>
              </a:rPr>
              <a:t>Tarachanowicz</a:t>
            </a:r>
            <a:endParaRPr lang="en-US" sz="2400" dirty="0">
              <a:latin typeface="+mn-lt"/>
              <a:ea typeface="+mn-ea"/>
              <a:cs typeface="+mn-cs"/>
            </a:endParaRPr>
          </a:p>
          <a:p>
            <a:pPr indent="-228600">
              <a:spcAft>
                <a:spcPts val="600"/>
              </a:spcAft>
              <a:buFont typeface="Arial" panose="020B0604020202020204" pitchFamily="34" charset="0"/>
              <a:buChar char="•"/>
            </a:pPr>
            <a:r>
              <a:rPr lang="en-US" sz="2400" dirty="0">
                <a:latin typeface="+mn-lt"/>
                <a:ea typeface="+mn-ea"/>
                <a:cs typeface="+mn-cs"/>
              </a:rPr>
              <a:t>Role: Software Engineer</a:t>
            </a:r>
          </a:p>
          <a:p>
            <a:pPr indent="-228600">
              <a:spcAft>
                <a:spcPts val="600"/>
              </a:spcAft>
              <a:buFont typeface="Arial" panose="020B0604020202020204" pitchFamily="34" charset="0"/>
              <a:buChar char="•"/>
            </a:pPr>
            <a:r>
              <a:rPr lang="en-US" sz="2400" dirty="0">
                <a:latin typeface="+mn-lt"/>
                <a:ea typeface="+mn-ea"/>
                <a:cs typeface="+mn-cs"/>
              </a:rPr>
              <a:t>Company: Freelance/Independent</a:t>
            </a:r>
          </a:p>
          <a:p>
            <a:pPr>
              <a:spcAft>
                <a:spcPts val="600"/>
              </a:spcAft>
            </a:pPr>
            <a:endParaRPr lang="en-US" sz="2400" dirty="0">
              <a:latin typeface="+mn-lt"/>
              <a:ea typeface="+mn-ea"/>
              <a:cs typeface="+mn-cs"/>
            </a:endParaRPr>
          </a:p>
        </p:txBody>
      </p:sp>
      <p:pic>
        <p:nvPicPr>
          <p:cNvPr id="14" name="Picture 13" descr="A computer with a blank screen&#10;&#10;Description automatically generated with medium confidence">
            <a:extLst>
              <a:ext uri="{FF2B5EF4-FFF2-40B4-BE49-F238E27FC236}">
                <a16:creationId xmlns:a16="http://schemas.microsoft.com/office/drawing/2014/main" id="{A5AA32E3-8B2A-81F7-D2B4-CDA13B2D00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7114" y="3399659"/>
            <a:ext cx="2949460" cy="1799171"/>
          </a:xfrm>
          <a:prstGeom prst="rect">
            <a:avLst/>
          </a:prstGeom>
        </p:spPr>
      </p:pic>
    </p:spTree>
    <p:extLst>
      <p:ext uri="{BB962C8B-B14F-4D97-AF65-F5344CB8AC3E}">
        <p14:creationId xmlns:p14="http://schemas.microsoft.com/office/powerpoint/2010/main" val="3126486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09C4F9-4E5D-CA2E-A498-019CF98DDC84}"/>
              </a:ext>
            </a:extLst>
          </p:cNvPr>
          <p:cNvSpPr>
            <a:spLocks noGrp="1"/>
          </p:cNvSpPr>
          <p:nvPr>
            <p:ph type="title"/>
          </p:nvPr>
        </p:nvSpPr>
        <p:spPr>
          <a:xfrm>
            <a:off x="589560" y="856180"/>
            <a:ext cx="4560584" cy="1128068"/>
          </a:xfrm>
        </p:spPr>
        <p:txBody>
          <a:bodyPr anchor="ctr">
            <a:normAutofit/>
          </a:bodyPr>
          <a:lstStyle/>
          <a:p>
            <a:r>
              <a:rPr lang="en-US" sz="4000"/>
              <a:t>Meetup Info</a:t>
            </a:r>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4EA35A3-1FCE-08B6-CA22-3B1DFD515185}"/>
              </a:ext>
            </a:extLst>
          </p:cNvPr>
          <p:cNvSpPr>
            <a:spLocks noGrp="1"/>
          </p:cNvSpPr>
          <p:nvPr>
            <p:ph idx="1"/>
          </p:nvPr>
        </p:nvSpPr>
        <p:spPr>
          <a:xfrm>
            <a:off x="590719" y="2330505"/>
            <a:ext cx="4559425" cy="3979585"/>
          </a:xfrm>
        </p:spPr>
        <p:txBody>
          <a:bodyPr anchor="ctr">
            <a:normAutofit/>
          </a:bodyPr>
          <a:lstStyle/>
          <a:p>
            <a:r>
              <a:rPr lang="en-US" sz="1900"/>
              <a:t>Fourth Tuesday of every Month at 6:00 PM</a:t>
            </a:r>
          </a:p>
          <a:p>
            <a:pPr marL="0" indent="0">
              <a:buNone/>
            </a:pPr>
            <a:r>
              <a:rPr lang="en-US" sz="1900"/>
              <a:t>     The Factory</a:t>
            </a:r>
          </a:p>
          <a:p>
            <a:pPr marL="457200" lvl="1" indent="0">
              <a:buNone/>
            </a:pPr>
            <a:r>
              <a:rPr lang="en-US" sz="1900"/>
              <a:t>77 Monroe Center St NW Ste 600</a:t>
            </a:r>
          </a:p>
          <a:p>
            <a:pPr marL="457200" lvl="1" indent="0">
              <a:buNone/>
            </a:pPr>
            <a:r>
              <a:rPr lang="en-US" sz="1900"/>
              <a:t>Grand Rapids, MI, 49503</a:t>
            </a:r>
          </a:p>
          <a:p>
            <a:r>
              <a:rPr lang="en-US" sz="1900"/>
              <a:t>Meeting notes/presentation info: https://github.com/tnielsen2/WMAUG-Meetings</a:t>
            </a:r>
          </a:p>
          <a:p>
            <a:pPr lvl="1"/>
            <a:r>
              <a:rPr lang="en-US" sz="1900"/>
              <a:t>Who</a:t>
            </a:r>
          </a:p>
          <a:p>
            <a:pPr lvl="1"/>
            <a:r>
              <a:rPr lang="en-US" sz="1900"/>
              <a:t>What</a:t>
            </a:r>
          </a:p>
          <a:p>
            <a:pPr lvl="1"/>
            <a:r>
              <a:rPr lang="en-US" sz="1900"/>
              <a:t>When</a:t>
            </a:r>
          </a:p>
          <a:p>
            <a:pPr lvl="1"/>
            <a:r>
              <a:rPr lang="en-US" sz="1900"/>
              <a:t>Anything else</a:t>
            </a: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D22EB1A-0CEB-D76E-F4B6-8821F4B9C0EE}"/>
              </a:ext>
            </a:extLst>
          </p:cNvPr>
          <p:cNvPicPr>
            <a:picLocks noChangeAspect="1"/>
          </p:cNvPicPr>
          <p:nvPr/>
        </p:nvPicPr>
        <p:blipFill rotWithShape="1">
          <a:blip r:embed="rId2"/>
          <a:srcRect l="1484" r="2" b="2"/>
          <a:stretch/>
        </p:blipFill>
        <p:spPr>
          <a:xfrm>
            <a:off x="5977788" y="799352"/>
            <a:ext cx="5425410" cy="5259296"/>
          </a:xfrm>
          <a:prstGeom prst="rect">
            <a:avLst/>
          </a:prstGeom>
        </p:spPr>
      </p:pic>
    </p:spTree>
    <p:extLst>
      <p:ext uri="{BB962C8B-B14F-4D97-AF65-F5344CB8AC3E}">
        <p14:creationId xmlns:p14="http://schemas.microsoft.com/office/powerpoint/2010/main" val="4258152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8A4132F-DEC6-4332-A00C-A11AD4519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9047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B38642C-62C4-4E31-A5D3-BB1DD8CA3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663583" cy="6858478"/>
          </a:xfrm>
          <a:custGeom>
            <a:avLst/>
            <a:gdLst>
              <a:gd name="connsiteX0" fmla="*/ 0 w 8663583"/>
              <a:gd name="connsiteY0" fmla="*/ 0 h 6858478"/>
              <a:gd name="connsiteX1" fmla="*/ 480486 w 8663583"/>
              <a:gd name="connsiteY1" fmla="*/ 0 h 6858478"/>
              <a:gd name="connsiteX2" fmla="*/ 4415403 w 8663583"/>
              <a:gd name="connsiteY2" fmla="*/ 0 h 6858478"/>
              <a:gd name="connsiteX3" fmla="*/ 5481631 w 8663583"/>
              <a:gd name="connsiteY3" fmla="*/ 0 h 6858478"/>
              <a:gd name="connsiteX4" fmla="*/ 5487208 w 8663583"/>
              <a:gd name="connsiteY4" fmla="*/ 0 h 6858478"/>
              <a:gd name="connsiteX5" fmla="*/ 8663583 w 8663583"/>
              <a:gd name="connsiteY5" fmla="*/ 6858478 h 6858478"/>
              <a:gd name="connsiteX6" fmla="*/ 1239028 w 8663583"/>
              <a:gd name="connsiteY6" fmla="*/ 6858478 h 6858478"/>
              <a:gd name="connsiteX7" fmla="*/ 1239288 w 8663583"/>
              <a:gd name="connsiteY7" fmla="*/ 6857916 h 6858478"/>
              <a:gd name="connsiteX8" fmla="*/ 480486 w 8663583"/>
              <a:gd name="connsiteY8" fmla="*/ 6857916 h 6858478"/>
              <a:gd name="connsiteX9" fmla="*/ 480486 w 8663583"/>
              <a:gd name="connsiteY9" fmla="*/ 6858000 h 6858478"/>
              <a:gd name="connsiteX10" fmla="*/ 0 w 8663583"/>
              <a:gd name="connsiteY10"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63583" h="6858478">
                <a:moveTo>
                  <a:pt x="0" y="0"/>
                </a:moveTo>
                <a:lnTo>
                  <a:pt x="480486" y="0"/>
                </a:lnTo>
                <a:lnTo>
                  <a:pt x="4415403" y="0"/>
                </a:lnTo>
                <a:lnTo>
                  <a:pt x="5481631" y="0"/>
                </a:lnTo>
                <a:lnTo>
                  <a:pt x="5487208" y="0"/>
                </a:lnTo>
                <a:lnTo>
                  <a:pt x="8663583" y="6858478"/>
                </a:lnTo>
                <a:lnTo>
                  <a:pt x="1239028" y="6858478"/>
                </a:lnTo>
                <a:lnTo>
                  <a:pt x="1239288" y="6857916"/>
                </a:lnTo>
                <a:lnTo>
                  <a:pt x="480486" y="6857916"/>
                </a:lnTo>
                <a:lnTo>
                  <a:pt x="480486"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9F66240-8C38-4069-A5C9-2D3FCD97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234957" cy="6858478"/>
          </a:xfrm>
          <a:custGeom>
            <a:avLst/>
            <a:gdLst>
              <a:gd name="connsiteX0" fmla="*/ 156905 w 8234957"/>
              <a:gd name="connsiteY0" fmla="*/ 0 h 6858478"/>
              <a:gd name="connsiteX1" fmla="*/ 3986777 w 8234957"/>
              <a:gd name="connsiteY1" fmla="*/ 0 h 6858478"/>
              <a:gd name="connsiteX2" fmla="*/ 5053005 w 8234957"/>
              <a:gd name="connsiteY2" fmla="*/ 0 h 6858478"/>
              <a:gd name="connsiteX3" fmla="*/ 5058582 w 8234957"/>
              <a:gd name="connsiteY3" fmla="*/ 0 h 6858478"/>
              <a:gd name="connsiteX4" fmla="*/ 8234957 w 8234957"/>
              <a:gd name="connsiteY4" fmla="*/ 6858478 h 6858478"/>
              <a:gd name="connsiteX5" fmla="*/ 810402 w 8234957"/>
              <a:gd name="connsiteY5" fmla="*/ 6858478 h 6858478"/>
              <a:gd name="connsiteX6" fmla="*/ 810662 w 8234957"/>
              <a:gd name="connsiteY6" fmla="*/ 6857916 h 6858478"/>
              <a:gd name="connsiteX7" fmla="*/ 156905 w 8234957"/>
              <a:gd name="connsiteY7" fmla="*/ 6857916 h 6858478"/>
              <a:gd name="connsiteX8" fmla="*/ 156905 w 8234957"/>
              <a:gd name="connsiteY8" fmla="*/ 6858478 h 6858478"/>
              <a:gd name="connsiteX9" fmla="*/ 0 w 8234957"/>
              <a:gd name="connsiteY9" fmla="*/ 6858478 h 6858478"/>
              <a:gd name="connsiteX10" fmla="*/ 0 w 8234957"/>
              <a:gd name="connsiteY10" fmla="*/ 479 h 6858478"/>
              <a:gd name="connsiteX11" fmla="*/ 156905 w 8234957"/>
              <a:gd name="connsiteY11" fmla="*/ 479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34957" h="6858478">
                <a:moveTo>
                  <a:pt x="156905" y="0"/>
                </a:moveTo>
                <a:lnTo>
                  <a:pt x="3986777" y="0"/>
                </a:lnTo>
                <a:lnTo>
                  <a:pt x="5053005" y="0"/>
                </a:lnTo>
                <a:lnTo>
                  <a:pt x="5058582" y="0"/>
                </a:lnTo>
                <a:lnTo>
                  <a:pt x="8234957" y="6858478"/>
                </a:lnTo>
                <a:lnTo>
                  <a:pt x="810402" y="6858478"/>
                </a:lnTo>
                <a:lnTo>
                  <a:pt x="810662" y="6857916"/>
                </a:lnTo>
                <a:lnTo>
                  <a:pt x="156905" y="6857916"/>
                </a:lnTo>
                <a:lnTo>
                  <a:pt x="156905" y="6858478"/>
                </a:lnTo>
                <a:lnTo>
                  <a:pt x="0" y="6858478"/>
                </a:lnTo>
                <a:lnTo>
                  <a:pt x="0" y="479"/>
                </a:lnTo>
                <a:lnTo>
                  <a:pt x="15690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C31095A-AC31-3AAE-D50C-E065E75174A4}"/>
              </a:ext>
            </a:extLst>
          </p:cNvPr>
          <p:cNvSpPr>
            <a:spLocks noGrp="1"/>
          </p:cNvSpPr>
          <p:nvPr>
            <p:ph type="title"/>
          </p:nvPr>
        </p:nvSpPr>
        <p:spPr>
          <a:xfrm>
            <a:off x="214540" y="2414954"/>
            <a:ext cx="6463636" cy="2651981"/>
          </a:xfrm>
        </p:spPr>
        <p:txBody>
          <a:bodyPr>
            <a:normAutofit/>
          </a:bodyPr>
          <a:lstStyle/>
          <a:p>
            <a:r>
              <a:rPr lang="en-US" sz="3700" dirty="0"/>
              <a:t>Log Ingestion  </a:t>
            </a:r>
            <a:br>
              <a:rPr lang="en-US" sz="3700" dirty="0"/>
            </a:br>
            <a:r>
              <a:rPr lang="en-US" sz="3700" dirty="0"/>
              <a:t>SES, SNS and Lambda</a:t>
            </a:r>
          </a:p>
        </p:txBody>
      </p:sp>
      <p:pic>
        <p:nvPicPr>
          <p:cNvPr id="7" name="Picture 6" descr="A picture containing text, clipart&#10;&#10;Description automatically generated">
            <a:extLst>
              <a:ext uri="{FF2B5EF4-FFF2-40B4-BE49-F238E27FC236}">
                <a16:creationId xmlns:a16="http://schemas.microsoft.com/office/drawing/2014/main" id="{2395E7B5-4DC1-4CD0-E81C-D125039B72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6802" y="984000"/>
            <a:ext cx="4772455" cy="1582639"/>
          </a:xfrm>
          <a:prstGeom prst="rect">
            <a:avLst/>
          </a:prstGeom>
        </p:spPr>
      </p:pic>
      <p:pic>
        <p:nvPicPr>
          <p:cNvPr id="5" name="Content Placeholder 4" descr="Logo&#10;&#10;Description automatically generated with medium confidence">
            <a:extLst>
              <a:ext uri="{FF2B5EF4-FFF2-40B4-BE49-F238E27FC236}">
                <a16:creationId xmlns:a16="http://schemas.microsoft.com/office/drawing/2014/main" id="{282B508F-D714-FE50-A944-57F6B04766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6175" y="3429000"/>
            <a:ext cx="2663081" cy="2414016"/>
          </a:xfrm>
          <a:prstGeom prst="rect">
            <a:avLst/>
          </a:prstGeom>
        </p:spPr>
      </p:pic>
    </p:spTree>
    <p:extLst>
      <p:ext uri="{BB962C8B-B14F-4D97-AF65-F5344CB8AC3E}">
        <p14:creationId xmlns:p14="http://schemas.microsoft.com/office/powerpoint/2010/main" val="10142051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66D1FDAA-86A0-1838-209A-ADD2C7951B4B}"/>
              </a:ext>
            </a:extLst>
          </p:cNvPr>
          <p:cNvSpPr>
            <a:spLocks noGrp="1"/>
          </p:cNvSpPr>
          <p:nvPr>
            <p:ph type="title"/>
          </p:nvPr>
        </p:nvSpPr>
        <p:spPr>
          <a:xfrm>
            <a:off x="838200" y="365125"/>
            <a:ext cx="5393361" cy="1325563"/>
          </a:xfrm>
        </p:spPr>
        <p:txBody>
          <a:bodyPr>
            <a:normAutofit/>
          </a:bodyPr>
          <a:lstStyle/>
          <a:p>
            <a:r>
              <a:rPr lang="en-US" dirty="0"/>
              <a:t>What is DBT Cloud?</a:t>
            </a:r>
          </a:p>
        </p:txBody>
      </p:sp>
      <p:sp>
        <p:nvSpPr>
          <p:cNvPr id="12" name="Freeform: Shape 11">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5BF9409F-D5F1-B7E7-10E1-8058F70F240F}"/>
              </a:ext>
            </a:extLst>
          </p:cNvPr>
          <p:cNvSpPr>
            <a:spLocks noGrp="1"/>
          </p:cNvSpPr>
          <p:nvPr>
            <p:ph idx="1"/>
          </p:nvPr>
        </p:nvSpPr>
        <p:spPr>
          <a:xfrm>
            <a:off x="838200" y="1825625"/>
            <a:ext cx="5393361" cy="4351338"/>
          </a:xfrm>
        </p:spPr>
        <p:txBody>
          <a:bodyPr>
            <a:normAutofit/>
          </a:bodyPr>
          <a:lstStyle/>
          <a:p>
            <a:pPr marL="0" indent="0">
              <a:buNone/>
            </a:pPr>
            <a:r>
              <a:rPr lang="en-US" sz="2200"/>
              <a:t>DBT Cloud is a cloud-based platform that provides data analysts and engineers with a modern, collaborative, and automated environment for building, testing, deploying, and managing data transformations using the popular open-source tool, </a:t>
            </a:r>
            <a:r>
              <a:rPr lang="en-US" sz="2200" err="1"/>
              <a:t>dbt</a:t>
            </a:r>
            <a:r>
              <a:rPr lang="en-US" sz="2200"/>
              <a:t> (data build tool).</a:t>
            </a:r>
          </a:p>
          <a:p>
            <a:pPr marL="0" indent="0">
              <a:buNone/>
            </a:pPr>
            <a:endParaRPr lang="en-US" sz="2200"/>
          </a:p>
          <a:p>
            <a:pPr marL="0" indent="0">
              <a:buNone/>
            </a:pPr>
            <a:r>
              <a:rPr lang="en-US" sz="2200"/>
              <a:t>DBT Cloud is a closed system and a somewhat new SaaS offering to abstract the pain from running </a:t>
            </a:r>
            <a:r>
              <a:rPr lang="en-US" sz="2200" err="1"/>
              <a:t>dbt</a:t>
            </a:r>
            <a:r>
              <a:rPr lang="en-US" sz="2200"/>
              <a:t> on-premise, while also placing the responsibility of the data into the hands of data engineers. </a:t>
            </a:r>
          </a:p>
        </p:txBody>
      </p:sp>
      <p:sp>
        <p:nvSpPr>
          <p:cNvPr id="14" name="Oval 13">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clipart&#10;&#10;Description automatically generated">
            <a:extLst>
              <a:ext uri="{FF2B5EF4-FFF2-40B4-BE49-F238E27FC236}">
                <a16:creationId xmlns:a16="http://schemas.microsoft.com/office/drawing/2014/main" id="{22A622E0-87D4-8164-4C3A-81B300F157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7184" y="2480076"/>
            <a:ext cx="3781051" cy="1253870"/>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16" name="Freeform: Shape 15">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29136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D1FDAA-86A0-1838-209A-ADD2C7951B4B}"/>
              </a:ext>
            </a:extLst>
          </p:cNvPr>
          <p:cNvSpPr>
            <a:spLocks noGrp="1"/>
          </p:cNvSpPr>
          <p:nvPr>
            <p:ph type="title"/>
          </p:nvPr>
        </p:nvSpPr>
        <p:spPr>
          <a:xfrm>
            <a:off x="1286933" y="1327438"/>
            <a:ext cx="5595923" cy="1461778"/>
          </a:xfrm>
        </p:spPr>
        <p:txBody>
          <a:bodyPr anchor="b">
            <a:normAutofit/>
          </a:bodyPr>
          <a:lstStyle/>
          <a:p>
            <a:r>
              <a:rPr lang="en-US" dirty="0"/>
              <a:t>What is Datadog?</a:t>
            </a:r>
          </a:p>
        </p:txBody>
      </p:sp>
      <p:sp>
        <p:nvSpPr>
          <p:cNvPr id="12" name="Freeform 5">
            <a:extLst>
              <a:ext uri="{FF2B5EF4-FFF2-40B4-BE49-F238E27FC236}">
                <a16:creationId xmlns:a16="http://schemas.microsoft.com/office/drawing/2014/main" id="{4300F7B2-2FBB-4B65-B588-633176602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125375" y="131153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EFA5A327-531A-495C-BCA7-27F04811A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703265" y="105971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5BF9409F-D5F1-B7E7-10E1-8058F70F240F}"/>
              </a:ext>
            </a:extLst>
          </p:cNvPr>
          <p:cNvSpPr>
            <a:spLocks noGrp="1"/>
          </p:cNvSpPr>
          <p:nvPr>
            <p:ph idx="1"/>
          </p:nvPr>
        </p:nvSpPr>
        <p:spPr>
          <a:xfrm>
            <a:off x="1286934" y="2946169"/>
            <a:ext cx="5163106" cy="3088871"/>
          </a:xfrm>
        </p:spPr>
        <p:txBody>
          <a:bodyPr>
            <a:normAutofit/>
          </a:bodyPr>
          <a:lstStyle/>
          <a:p>
            <a:pPr marL="0" indent="0">
              <a:buNone/>
            </a:pPr>
            <a:r>
              <a:rPr lang="en-US" sz="1900"/>
              <a:t>Datadog is a cloud-based monitoring and analytics platform that provides real-time visibility into the performance of IT infrastructure, applications, and logs. It is used by organizations to monitor and troubleshoot their systems and applications, and to gain insights into the health and performance of their entire stack.</a:t>
            </a:r>
          </a:p>
          <a:p>
            <a:pPr marL="0" indent="0">
              <a:buNone/>
            </a:pPr>
            <a:endParaRPr lang="en-US" sz="1900"/>
          </a:p>
          <a:p>
            <a:pPr marL="0" indent="0">
              <a:buNone/>
            </a:pPr>
            <a:r>
              <a:rPr lang="en-US" sz="1900"/>
              <a:t>It is used to monitor and alert all of our teams of performance, status and infrastructure failures.</a:t>
            </a:r>
          </a:p>
        </p:txBody>
      </p:sp>
      <p:sp>
        <p:nvSpPr>
          <p:cNvPr id="16" name="Freeform 5">
            <a:extLst>
              <a:ext uri="{FF2B5EF4-FFF2-40B4-BE49-F238E27FC236}">
                <a16:creationId xmlns:a16="http://schemas.microsoft.com/office/drawing/2014/main" id="{09C89D1D-8C73-4FE3-BB9A-0A66D0F9C2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882856" y="1645694"/>
            <a:ext cx="4689240" cy="411502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pic>
        <p:nvPicPr>
          <p:cNvPr id="5" name="Picture 4">
            <a:extLst>
              <a:ext uri="{FF2B5EF4-FFF2-40B4-BE49-F238E27FC236}">
                <a16:creationId xmlns:a16="http://schemas.microsoft.com/office/drawing/2014/main" id="{DD547CED-EEB0-E741-5705-143B35383C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7011" y="2542496"/>
            <a:ext cx="2560931" cy="2321419"/>
          </a:xfrm>
          <a:prstGeom prst="rect">
            <a:avLst/>
          </a:prstGeom>
        </p:spPr>
      </p:pic>
    </p:spTree>
    <p:extLst>
      <p:ext uri="{BB962C8B-B14F-4D97-AF65-F5344CB8AC3E}">
        <p14:creationId xmlns:p14="http://schemas.microsoft.com/office/powerpoint/2010/main" val="323813367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101</TotalTime>
  <Words>877</Words>
  <Application>Microsoft Macintosh PowerPoint</Application>
  <PresentationFormat>Widescreen</PresentationFormat>
  <Paragraphs>119</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Event Driven Architecture  SES, SNS &amp; Lambda</vt:lpstr>
      <vt:lpstr>Rules/Code of Conduct</vt:lpstr>
      <vt:lpstr>What are we doing here?</vt:lpstr>
      <vt:lpstr>Introductions</vt:lpstr>
      <vt:lpstr>PowerPoint Presentation</vt:lpstr>
      <vt:lpstr>Meetup Info</vt:lpstr>
      <vt:lpstr>Log Ingestion   SES, SNS and Lambda</vt:lpstr>
      <vt:lpstr>What is DBT Cloud?</vt:lpstr>
      <vt:lpstr>What is Datadog?</vt:lpstr>
      <vt:lpstr>Use Case?</vt:lpstr>
      <vt:lpstr>Pull/Push Logs via API</vt:lpstr>
      <vt:lpstr>Ideas/methods</vt:lpstr>
      <vt:lpstr>Considerations</vt:lpstr>
      <vt:lpstr>Solution</vt:lpstr>
      <vt:lpstr>CloudFormation Implementation</vt:lpstr>
      <vt:lpstr>Lambda Code</vt:lpstr>
      <vt:lpstr>Lambda Code</vt:lpstr>
      <vt:lpstr>Lambda Code</vt:lpstr>
      <vt:lpstr>Monitoring and Alerting</vt:lpstr>
      <vt:lpstr>Questions?</vt:lpstr>
      <vt:lpstr>Future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Trent Nielsen</cp:lastModifiedBy>
  <cp:revision>14</cp:revision>
  <dcterms:created xsi:type="dcterms:W3CDTF">2023-02-27T14:33:28Z</dcterms:created>
  <dcterms:modified xsi:type="dcterms:W3CDTF">2023-02-27T16:25:42Z</dcterms:modified>
</cp:coreProperties>
</file>